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991" r:id="rId4"/>
    <p:sldMasterId id="2147484013" r:id="rId5"/>
  </p:sldMasterIdLst>
  <p:notesMasterIdLst>
    <p:notesMasterId r:id="rId16"/>
  </p:notesMasterIdLst>
  <p:handoutMasterIdLst>
    <p:handoutMasterId r:id="rId17"/>
  </p:handoutMasterIdLst>
  <p:sldIdLst>
    <p:sldId id="657" r:id="rId6"/>
    <p:sldId id="658" r:id="rId7"/>
    <p:sldId id="662" r:id="rId8"/>
    <p:sldId id="663" r:id="rId9"/>
    <p:sldId id="665" r:id="rId10"/>
    <p:sldId id="664" r:id="rId11"/>
    <p:sldId id="666" r:id="rId12"/>
    <p:sldId id="669" r:id="rId13"/>
    <p:sldId id="667" r:id="rId14"/>
    <p:sldId id="668" r:id="rId15"/>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2880" userDrawn="1">
          <p15:clr>
            <a:srgbClr val="A4A3A4"/>
          </p15:clr>
        </p15:guide>
        <p15:guide id="3" orient="horz" pos="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64A"/>
    <a:srgbClr val="00A3E0"/>
    <a:srgbClr val="D0DF00"/>
    <a:srgbClr val="C4A05A"/>
    <a:srgbClr val="B0008E"/>
    <a:srgbClr val="EA7600"/>
    <a:srgbClr val="CE0E2D"/>
    <a:srgbClr val="0A347E"/>
    <a:srgbClr val="3EB2C7"/>
    <a:srgbClr val="E7E9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2109"/>
  </p:normalViewPr>
  <p:slideViewPr>
    <p:cSldViewPr snapToGrid="0">
      <p:cViewPr varScale="1">
        <p:scale>
          <a:sx n="99" d="100"/>
          <a:sy n="99" d="100"/>
        </p:scale>
        <p:origin x="702" y="84"/>
      </p:cViewPr>
      <p:guideLst>
        <p:guide orient="horz" pos="473"/>
        <p:guide pos="2880"/>
        <p:guide orient="horz" pos="816"/>
      </p:guideLst>
    </p:cSldViewPr>
  </p:slideViewPr>
  <p:notesTextViewPr>
    <p:cViewPr>
      <p:scale>
        <a:sx n="1" d="1"/>
        <a:sy n="1" d="1"/>
      </p:scale>
      <p:origin x="0" y="0"/>
    </p:cViewPr>
  </p:notesTextViewPr>
  <p:sorterViewPr>
    <p:cViewPr>
      <p:scale>
        <a:sx n="100" d="100"/>
        <a:sy n="100" d="100"/>
      </p:scale>
      <p:origin x="0" y="-208"/>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eel, Darryl" userId="6b42bef7-8d6f-4c3b-ada3-10e7ee60c365" providerId="ADAL" clId="{09FD1320-5C2B-4714-BCC3-C22B9A96ACDC}"/>
    <pc:docChg chg="custSel addSld modSld">
      <pc:chgData name="Creel, Darryl" userId="6b42bef7-8d6f-4c3b-ada3-10e7ee60c365" providerId="ADAL" clId="{09FD1320-5C2B-4714-BCC3-C22B9A96ACDC}" dt="2021-10-27T04:25:34.072" v="361" actId="20577"/>
      <pc:docMkLst>
        <pc:docMk/>
      </pc:docMkLst>
      <pc:sldChg chg="modSp mod">
        <pc:chgData name="Creel, Darryl" userId="6b42bef7-8d6f-4c3b-ada3-10e7ee60c365" providerId="ADAL" clId="{09FD1320-5C2B-4714-BCC3-C22B9A96ACDC}" dt="2021-10-27T04:18:58.436" v="3" actId="20577"/>
        <pc:sldMkLst>
          <pc:docMk/>
          <pc:sldMk cId="1005543941" sldId="663"/>
        </pc:sldMkLst>
        <pc:graphicFrameChg chg="modGraphic">
          <ac:chgData name="Creel, Darryl" userId="6b42bef7-8d6f-4c3b-ada3-10e7ee60c365" providerId="ADAL" clId="{09FD1320-5C2B-4714-BCC3-C22B9A96ACDC}" dt="2021-10-27T04:18:58.436" v="3" actId="20577"/>
          <ac:graphicFrameMkLst>
            <pc:docMk/>
            <pc:sldMk cId="1005543941" sldId="663"/>
            <ac:graphicFrameMk id="9" creationId="{938105D6-34EE-428B-AC71-FB0F2B61B228}"/>
          </ac:graphicFrameMkLst>
        </pc:graphicFrameChg>
      </pc:sldChg>
      <pc:sldChg chg="modSp mod">
        <pc:chgData name="Creel, Darryl" userId="6b42bef7-8d6f-4c3b-ada3-10e7ee60c365" providerId="ADAL" clId="{09FD1320-5C2B-4714-BCC3-C22B9A96ACDC}" dt="2021-10-26T07:03:03.728" v="0" actId="255"/>
        <pc:sldMkLst>
          <pc:docMk/>
          <pc:sldMk cId="2852554269" sldId="667"/>
        </pc:sldMkLst>
        <pc:spChg chg="mod">
          <ac:chgData name="Creel, Darryl" userId="6b42bef7-8d6f-4c3b-ada3-10e7ee60c365" providerId="ADAL" clId="{09FD1320-5C2B-4714-BCC3-C22B9A96ACDC}" dt="2021-10-26T07:03:03.728" v="0" actId="255"/>
          <ac:spMkLst>
            <pc:docMk/>
            <pc:sldMk cId="2852554269" sldId="667"/>
            <ac:spMk id="4" creationId="{E050895B-8183-4DC6-B1A3-138D61FE8C48}"/>
          </ac:spMkLst>
        </pc:spChg>
      </pc:sldChg>
      <pc:sldChg chg="modSp new mod">
        <pc:chgData name="Creel, Darryl" userId="6b42bef7-8d6f-4c3b-ada3-10e7ee60c365" providerId="ADAL" clId="{09FD1320-5C2B-4714-BCC3-C22B9A96ACDC}" dt="2021-10-27T04:25:34.072" v="361" actId="20577"/>
        <pc:sldMkLst>
          <pc:docMk/>
          <pc:sldMk cId="3716821928" sldId="669"/>
        </pc:sldMkLst>
        <pc:spChg chg="mod">
          <ac:chgData name="Creel, Darryl" userId="6b42bef7-8d6f-4c3b-ada3-10e7ee60c365" providerId="ADAL" clId="{09FD1320-5C2B-4714-BCC3-C22B9A96ACDC}" dt="2021-10-27T04:23:04.403" v="77" actId="255"/>
          <ac:spMkLst>
            <pc:docMk/>
            <pc:sldMk cId="3716821928" sldId="669"/>
            <ac:spMk id="3" creationId="{71D69C66-54FC-4B64-BCEB-3A94D33298B2}"/>
          </ac:spMkLst>
        </pc:spChg>
        <pc:spChg chg="mod">
          <ac:chgData name="Creel, Darryl" userId="6b42bef7-8d6f-4c3b-ada3-10e7ee60c365" providerId="ADAL" clId="{09FD1320-5C2B-4714-BCC3-C22B9A96ACDC}" dt="2021-10-27T04:25:34.072" v="361" actId="20577"/>
          <ac:spMkLst>
            <pc:docMk/>
            <pc:sldMk cId="3716821928" sldId="669"/>
            <ac:spMk id="4" creationId="{36724810-8741-4701-AFD5-83C174D6DD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2362324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347472"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Tree>
    <p:extLst>
      <p:ext uri="{BB962C8B-B14F-4D97-AF65-F5344CB8AC3E}">
        <p14:creationId xmlns:p14="http://schemas.microsoft.com/office/powerpoint/2010/main" val="5009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dirty="0"/>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Tree>
    <p:extLst>
      <p:ext uri="{BB962C8B-B14F-4D97-AF65-F5344CB8AC3E}">
        <p14:creationId xmlns:p14="http://schemas.microsoft.com/office/powerpoint/2010/main" val="17751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dirty="0"/>
              <a:t>Presenter</a:t>
            </a:r>
          </a:p>
          <a:p>
            <a:pPr lvl="0"/>
            <a:r>
              <a:rPr lang="en-US" dirty="0"/>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dirty="0"/>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endParaRPr lang="en-US" dirty="0"/>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2"/>
            <a:ext cx="9144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6510528"/>
            <a:ext cx="1143000" cy="353568"/>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dirty="0" err="1">
                <a:solidFill>
                  <a:schemeClr val="bg2">
                    <a:lumMod val="60000"/>
                    <a:lumOff val="40000"/>
                  </a:schemeClr>
                </a:solidFill>
                <a:latin typeface="+mj-lt"/>
              </a:rPr>
              <a:t>www.rti.org</a:t>
            </a:r>
            <a:endParaRPr lang="en-US" sz="1400" b="1" dirty="0">
              <a:solidFill>
                <a:schemeClr val="bg2">
                  <a:lumMod val="60000"/>
                  <a:lumOff val="40000"/>
                </a:schemeClr>
              </a:solidFill>
              <a:latin typeface="+mj-lt"/>
            </a:endParaRP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1" y="20150"/>
            <a:ext cx="7126460"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endParaRPr lang="en-US" dirty="0"/>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nass.usda.gov/Education_and_Outreach/Reports,_Presentations_and_Conferences/allreports/icespap2c8.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83D998A-D635-104C-AB5C-0F912E16F544}"/>
              </a:ext>
            </a:extLst>
          </p:cNvPr>
          <p:cNvSpPr>
            <a:spLocks noGrp="1"/>
          </p:cNvSpPr>
          <p:nvPr>
            <p:ph type="ftr" sz="quarter" idx="3"/>
          </p:nvPr>
        </p:nvSpPr>
        <p:spPr/>
        <p:txBody>
          <a:bodyPr/>
          <a:lstStyle/>
          <a:p>
            <a:r>
              <a:rPr lang="en-US"/>
              <a:t>CONFIDENTIAL</a:t>
            </a:r>
          </a:p>
        </p:txBody>
      </p:sp>
      <p:sp>
        <p:nvSpPr>
          <p:cNvPr id="6" name="Title 5">
            <a:extLst>
              <a:ext uri="{FF2B5EF4-FFF2-40B4-BE49-F238E27FC236}">
                <a16:creationId xmlns:a16="http://schemas.microsoft.com/office/drawing/2014/main" id="{F6BADC53-7A9B-9345-AB17-F04EB62D1020}"/>
              </a:ext>
            </a:extLst>
          </p:cNvPr>
          <p:cNvSpPr>
            <a:spLocks noGrp="1"/>
          </p:cNvSpPr>
          <p:nvPr>
            <p:ph type="ctrTitle"/>
          </p:nvPr>
        </p:nvSpPr>
        <p:spPr>
          <a:xfrm>
            <a:off x="293774" y="1107760"/>
            <a:ext cx="4662561" cy="1635441"/>
          </a:xfrm>
        </p:spPr>
        <p:txBody>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Designing a Probability Sample to Produce a Large Number of Key Estimates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8" name="Text Placeholder 7">
            <a:extLst>
              <a:ext uri="{FF2B5EF4-FFF2-40B4-BE49-F238E27FC236}">
                <a16:creationId xmlns:a16="http://schemas.microsoft.com/office/drawing/2014/main" id="{C555AEA7-3DED-1448-8349-6A77D03FA93A}"/>
              </a:ext>
            </a:extLst>
          </p:cNvPr>
          <p:cNvSpPr>
            <a:spLocks noGrp="1"/>
          </p:cNvSpPr>
          <p:nvPr>
            <p:ph type="body" sz="quarter" idx="15"/>
          </p:nvPr>
        </p:nvSpPr>
        <p:spPr>
          <a:xfrm>
            <a:off x="290442" y="3747375"/>
            <a:ext cx="3671961" cy="812800"/>
          </a:xfrm>
        </p:spPr>
        <p:txBody>
          <a:bodyPr/>
          <a:lstStyle/>
          <a:p>
            <a:r>
              <a:rPr lang="en-US" dirty="0"/>
              <a:t>Phillip S. Kott</a:t>
            </a:r>
          </a:p>
          <a:p>
            <a:r>
              <a:rPr lang="en-US" dirty="0"/>
              <a:t>Darryl V. Creel</a:t>
            </a:r>
          </a:p>
        </p:txBody>
      </p:sp>
    </p:spTree>
    <p:extLst>
      <p:ext uri="{BB962C8B-B14F-4D97-AF65-F5344CB8AC3E}">
        <p14:creationId xmlns:p14="http://schemas.microsoft.com/office/powerpoint/2010/main" val="127764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5705D2-93CD-421F-B410-BC2C075FF5A9}"/>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C8EAA66D-C625-47FA-A367-D194B090EB55}"/>
              </a:ext>
            </a:extLst>
          </p:cNvPr>
          <p:cNvSpPr>
            <a:spLocks noGrp="1"/>
          </p:cNvSpPr>
          <p:nvPr>
            <p:ph type="title"/>
          </p:nvPr>
        </p:nvSpPr>
        <p:spPr/>
        <p:txBody>
          <a:bodyPr/>
          <a:lstStyle/>
          <a:p>
            <a:r>
              <a:rPr lang="en-US" dirty="0"/>
              <a:t>Thank you</a:t>
            </a:r>
          </a:p>
        </p:txBody>
      </p:sp>
      <p:sp>
        <p:nvSpPr>
          <p:cNvPr id="4" name="Content Placeholder 3">
            <a:extLst>
              <a:ext uri="{FF2B5EF4-FFF2-40B4-BE49-F238E27FC236}">
                <a16:creationId xmlns:a16="http://schemas.microsoft.com/office/drawing/2014/main" id="{8FFDCAE9-B863-4342-830B-0BAD0C01C937}"/>
              </a:ext>
            </a:extLst>
          </p:cNvPr>
          <p:cNvSpPr>
            <a:spLocks noGrp="1"/>
          </p:cNvSpPr>
          <p:nvPr>
            <p:ph idx="1"/>
          </p:nvPr>
        </p:nvSpPr>
        <p:spPr/>
        <p:txBody>
          <a:bodyPr/>
          <a:lstStyle/>
          <a:p>
            <a:r>
              <a:rPr lang="en-US" dirty="0"/>
              <a:t>Phillip S. Kott, pkott@rti.org</a:t>
            </a:r>
          </a:p>
          <a:p>
            <a:endParaRPr lang="en-US" dirty="0"/>
          </a:p>
          <a:p>
            <a:r>
              <a:rPr lang="en-US" dirty="0"/>
              <a:t>Darryl V. Creel, dcreel@rti.org</a:t>
            </a:r>
          </a:p>
        </p:txBody>
      </p:sp>
      <p:sp>
        <p:nvSpPr>
          <p:cNvPr id="5" name="Slide Number Placeholder 4">
            <a:extLst>
              <a:ext uri="{FF2B5EF4-FFF2-40B4-BE49-F238E27FC236}">
                <a16:creationId xmlns:a16="http://schemas.microsoft.com/office/drawing/2014/main" id="{29935DB9-A105-4402-A7BB-C3A28C7F5026}"/>
              </a:ext>
            </a:extLst>
          </p:cNvPr>
          <p:cNvSpPr>
            <a:spLocks noGrp="1"/>
          </p:cNvSpPr>
          <p:nvPr>
            <p:ph type="sldNum" sz="quarter" idx="10"/>
          </p:nvPr>
        </p:nvSpPr>
        <p:spPr/>
        <p:txBody>
          <a:bodyPr/>
          <a:lstStyle/>
          <a:p>
            <a:fld id="{D4325D4D-289E-48C1-B277-2BEB492A7D19}" type="slidenum">
              <a:rPr lang="en-US" smtClean="0"/>
              <a:pPr/>
              <a:t>10</a:t>
            </a:fld>
            <a:endParaRPr lang="en-US"/>
          </a:p>
        </p:txBody>
      </p:sp>
    </p:spTree>
    <p:extLst>
      <p:ext uri="{BB962C8B-B14F-4D97-AF65-F5344CB8AC3E}">
        <p14:creationId xmlns:p14="http://schemas.microsoft.com/office/powerpoint/2010/main" val="266474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730FED-AD39-8E4E-9CA0-2395E10F74BC}"/>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BF1D5CD7-8EE7-9F47-96A3-D4FFA961AED4}"/>
              </a:ext>
            </a:extLst>
          </p:cNvPr>
          <p:cNvSpPr>
            <a:spLocks noGrp="1"/>
          </p:cNvSpPr>
          <p:nvPr>
            <p:ph type="title"/>
          </p:nvPr>
        </p:nvSpPr>
        <p:spPr>
          <a:xfrm>
            <a:off x="137160" y="182880"/>
            <a:ext cx="8842248" cy="1078361"/>
          </a:xfrm>
        </p:spPr>
        <p:txBody>
          <a:bodyPr/>
          <a:lstStyle/>
          <a:p>
            <a:r>
              <a:rPr kumimoji="0" lang="en-US" altLang="zh-CN" sz="2800" b="1" i="0" u="none" strike="noStrike" cap="none" normalizeH="0" baseline="0" dirty="0" bmk="_Toc6307911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Comparing Testing Volume by Lab Type from 2018 Medicare Claims with Testing Volume Reported to CMS 2016 (Voluntarily Reported)</a:t>
            </a:r>
            <a:endParaRPr lang="en-US" dirty="0"/>
          </a:p>
        </p:txBody>
      </p:sp>
      <p:graphicFrame>
        <p:nvGraphicFramePr>
          <p:cNvPr id="8" name="Content Placeholder 7">
            <a:extLst>
              <a:ext uri="{FF2B5EF4-FFF2-40B4-BE49-F238E27FC236}">
                <a16:creationId xmlns:a16="http://schemas.microsoft.com/office/drawing/2014/main" id="{7DAAC912-E349-4753-9D7B-73A624F3CF39}"/>
              </a:ext>
            </a:extLst>
          </p:cNvPr>
          <p:cNvGraphicFramePr>
            <a:graphicFrameLocks noGrp="1"/>
          </p:cNvGraphicFramePr>
          <p:nvPr>
            <p:ph idx="1"/>
            <p:extLst>
              <p:ext uri="{D42A27DB-BD31-4B8C-83A1-F6EECF244321}">
                <p14:modId xmlns:p14="http://schemas.microsoft.com/office/powerpoint/2010/main" val="2738739924"/>
              </p:ext>
            </p:extLst>
          </p:nvPr>
        </p:nvGraphicFramePr>
        <p:xfrm>
          <a:off x="1720786" y="1261242"/>
          <a:ext cx="5674995" cy="4938361"/>
        </p:xfrm>
        <a:graphic>
          <a:graphicData uri="http://schemas.openxmlformats.org/drawingml/2006/table">
            <a:tbl>
              <a:tblPr firstRow="1" firstCol="1" bandRow="1" bandCol="1">
                <a:tableStyleId>{5C22544A-7EE6-4342-B048-85BDC9FD1C3A}</a:tableStyleId>
              </a:tblPr>
              <a:tblGrid>
                <a:gridCol w="1981177">
                  <a:extLst>
                    <a:ext uri="{9D8B030D-6E8A-4147-A177-3AD203B41FA5}">
                      <a16:colId xmlns:a16="http://schemas.microsoft.com/office/drawing/2014/main" val="3744551964"/>
                    </a:ext>
                  </a:extLst>
                </a:gridCol>
                <a:gridCol w="926624">
                  <a:extLst>
                    <a:ext uri="{9D8B030D-6E8A-4147-A177-3AD203B41FA5}">
                      <a16:colId xmlns:a16="http://schemas.microsoft.com/office/drawing/2014/main" val="3763240642"/>
                    </a:ext>
                  </a:extLst>
                </a:gridCol>
                <a:gridCol w="926624">
                  <a:extLst>
                    <a:ext uri="{9D8B030D-6E8A-4147-A177-3AD203B41FA5}">
                      <a16:colId xmlns:a16="http://schemas.microsoft.com/office/drawing/2014/main" val="675929027"/>
                    </a:ext>
                  </a:extLst>
                </a:gridCol>
                <a:gridCol w="920285">
                  <a:extLst>
                    <a:ext uri="{9D8B030D-6E8A-4147-A177-3AD203B41FA5}">
                      <a16:colId xmlns:a16="http://schemas.microsoft.com/office/drawing/2014/main" val="391923745"/>
                    </a:ext>
                  </a:extLst>
                </a:gridCol>
                <a:gridCol w="920285">
                  <a:extLst>
                    <a:ext uri="{9D8B030D-6E8A-4147-A177-3AD203B41FA5}">
                      <a16:colId xmlns:a16="http://schemas.microsoft.com/office/drawing/2014/main" val="4180245326"/>
                    </a:ext>
                  </a:extLst>
                </a:gridCol>
              </a:tblGrid>
              <a:tr h="441434">
                <a:tc rowSpan="2">
                  <a:txBody>
                    <a:bodyPr/>
                    <a:lstStyle/>
                    <a:p>
                      <a:pPr marL="0" marR="0" algn="ctr">
                        <a:spcBef>
                          <a:spcPts val="300"/>
                        </a:spcBef>
                        <a:spcAft>
                          <a:spcPts val="300"/>
                        </a:spcAft>
                      </a:pPr>
                      <a:r>
                        <a:rPr lang="en-US" sz="1600" dirty="0">
                          <a:effectLst/>
                        </a:rPr>
                        <a:t>Type of Lab</a:t>
                      </a:r>
                      <a:endParaRPr lang="en-US"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nchor="b"/>
                </a:tc>
                <a:tc gridSpan="4">
                  <a:txBody>
                    <a:bodyPr/>
                    <a:lstStyle/>
                    <a:p>
                      <a:pPr marL="0" marR="0" algn="ctr">
                        <a:spcBef>
                          <a:spcPts val="300"/>
                        </a:spcBef>
                        <a:spcAft>
                          <a:spcPts val="300"/>
                        </a:spcAft>
                      </a:pPr>
                      <a:r>
                        <a:rPr lang="en-US" sz="1600" dirty="0">
                          <a:effectLst/>
                        </a:rPr>
                        <a:t>Testing Volume (in millions)</a:t>
                      </a:r>
                      <a:endParaRPr lang="en-US" sz="16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5433371"/>
                  </a:ext>
                </a:extLst>
              </a:tr>
              <a:tr h="1098689">
                <a:tc vMerge="1">
                  <a:txBody>
                    <a:bodyPr/>
                    <a:lstStyle/>
                    <a:p>
                      <a:endParaRPr lang="en-US"/>
                    </a:p>
                  </a:txBody>
                  <a:tcPr/>
                </a:tc>
                <a:tc>
                  <a:txBody>
                    <a:bodyPr/>
                    <a:lstStyle/>
                    <a:p>
                      <a:pPr marL="0" marR="0" algn="ctr">
                        <a:spcBef>
                          <a:spcPts val="300"/>
                        </a:spcBef>
                        <a:spcAft>
                          <a:spcPts val="300"/>
                        </a:spcAft>
                      </a:pPr>
                      <a:r>
                        <a:rPr lang="en-US" sz="1000">
                          <a:effectLst/>
                        </a:rPr>
                        <a:t>Medicare Testing Volume - 2018 (RTI)</a:t>
                      </a:r>
                      <a:endParaRPr lang="en-US" sz="1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nchor="b"/>
                </a:tc>
                <a:tc>
                  <a:txBody>
                    <a:bodyPr/>
                    <a:lstStyle/>
                    <a:p>
                      <a:pPr marL="0" marR="0" algn="ctr">
                        <a:spcBef>
                          <a:spcPts val="300"/>
                        </a:spcBef>
                        <a:spcAft>
                          <a:spcPts val="300"/>
                        </a:spcAft>
                      </a:pPr>
                      <a:r>
                        <a:rPr lang="en-US" sz="1000">
                          <a:effectLst/>
                        </a:rPr>
                        <a:t>Percent of Total Medicare Volume - 2018 (RTI)</a:t>
                      </a:r>
                      <a:endParaRPr lang="en-US" sz="1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nchor="b"/>
                </a:tc>
                <a:tc>
                  <a:txBody>
                    <a:bodyPr/>
                    <a:lstStyle/>
                    <a:p>
                      <a:pPr marL="0" marR="0" algn="ctr">
                        <a:spcBef>
                          <a:spcPts val="300"/>
                        </a:spcBef>
                        <a:spcAft>
                          <a:spcPts val="300"/>
                        </a:spcAft>
                      </a:pPr>
                      <a:r>
                        <a:rPr lang="en-US" sz="1000">
                          <a:effectLst/>
                        </a:rPr>
                        <a:t>Private Payer Testing Volume Reported to CMS -  2016 (CMS)</a:t>
                      </a:r>
                      <a:endParaRPr lang="en-US" sz="1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nchor="b"/>
                </a:tc>
                <a:tc>
                  <a:txBody>
                    <a:bodyPr/>
                    <a:lstStyle/>
                    <a:p>
                      <a:pPr marL="0" marR="0" algn="ctr">
                        <a:spcBef>
                          <a:spcPts val="300"/>
                        </a:spcBef>
                        <a:spcAft>
                          <a:spcPts val="300"/>
                        </a:spcAft>
                      </a:pPr>
                      <a:r>
                        <a:rPr lang="en-US" sz="1000">
                          <a:effectLst/>
                        </a:rPr>
                        <a:t>Percent of Total Private Payer Testing Volume Reported to CMS – 2016 (CMS)</a:t>
                      </a:r>
                      <a:endParaRPr lang="en-US" sz="1000" b="1">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nchor="b"/>
                </a:tc>
                <a:extLst>
                  <a:ext uri="{0D108BD9-81ED-4DB2-BD59-A6C34878D82A}">
                    <a16:rowId xmlns:a16="http://schemas.microsoft.com/office/drawing/2014/main" val="1046807121"/>
                  </a:ext>
                </a:extLst>
              </a:tr>
              <a:tr h="674380">
                <a:tc>
                  <a:txBody>
                    <a:bodyPr/>
                    <a:lstStyle/>
                    <a:p>
                      <a:pPr marL="0" marR="0">
                        <a:spcBef>
                          <a:spcPts val="300"/>
                        </a:spcBef>
                        <a:spcAft>
                          <a:spcPts val="300"/>
                        </a:spcAft>
                      </a:pPr>
                      <a:r>
                        <a:rPr lang="en-US" sz="1600" dirty="0">
                          <a:effectLst/>
                        </a:rPr>
                        <a:t>Independent lab </a:t>
                      </a:r>
                    </a:p>
                  </a:txBody>
                  <a:tcPr marL="26071" marR="26071" marT="0" marB="0"/>
                </a:tc>
                <a:tc>
                  <a:txBody>
                    <a:bodyPr/>
                    <a:lstStyle/>
                    <a:p>
                      <a:pPr marL="0" marR="0" algn="ctr">
                        <a:spcBef>
                          <a:spcPts val="300"/>
                        </a:spcBef>
                        <a:spcAft>
                          <a:spcPts val="300"/>
                        </a:spcAft>
                      </a:pPr>
                      <a:r>
                        <a:rPr lang="en-US" sz="1600" dirty="0">
                          <a:effectLst/>
                        </a:rPr>
                        <a:t>210</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b="1" dirty="0">
                          <a:solidFill>
                            <a:srgbClr val="FF0000"/>
                          </a:solidFill>
                          <a:effectLst/>
                        </a:rPr>
                        <a:t>49</a:t>
                      </a:r>
                      <a:endParaRPr lang="en-US" sz="16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a:effectLst/>
                        </a:rPr>
                        <a:t>224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b="1" dirty="0">
                          <a:solidFill>
                            <a:srgbClr val="FF0000"/>
                          </a:solidFill>
                          <a:effectLst/>
                        </a:rPr>
                        <a:t>90</a:t>
                      </a:r>
                      <a:endParaRPr lang="en-US" sz="16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extLst>
                  <a:ext uri="{0D108BD9-81ED-4DB2-BD59-A6C34878D82A}">
                    <a16:rowId xmlns:a16="http://schemas.microsoft.com/office/drawing/2014/main" val="3064685040"/>
                  </a:ext>
                </a:extLst>
              </a:tr>
              <a:tr h="674380">
                <a:tc>
                  <a:txBody>
                    <a:bodyPr/>
                    <a:lstStyle/>
                    <a:p>
                      <a:pPr marL="0" marR="0">
                        <a:spcBef>
                          <a:spcPts val="300"/>
                        </a:spcBef>
                        <a:spcAft>
                          <a:spcPts val="300"/>
                        </a:spcAft>
                      </a:pPr>
                      <a:r>
                        <a:rPr lang="en-US" sz="1600" dirty="0">
                          <a:effectLst/>
                        </a:rPr>
                        <a:t>Hospital lab </a:t>
                      </a:r>
                    </a:p>
                  </a:txBody>
                  <a:tcPr marL="26071" marR="26071" marT="0" marB="0"/>
                </a:tc>
                <a:tc>
                  <a:txBody>
                    <a:bodyPr/>
                    <a:lstStyle/>
                    <a:p>
                      <a:pPr marL="0" marR="0" algn="ctr">
                        <a:spcBef>
                          <a:spcPts val="300"/>
                        </a:spcBef>
                        <a:spcAft>
                          <a:spcPts val="300"/>
                        </a:spcAft>
                      </a:pPr>
                      <a:r>
                        <a:rPr lang="en-US" sz="1600" dirty="0">
                          <a:effectLst/>
                        </a:rPr>
                        <a:t>122</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a:effectLst/>
                        </a:rPr>
                        <a:t>28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a:effectLst/>
                        </a:rPr>
                        <a:t>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a:effectLst/>
                        </a:rPr>
                        <a:t>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extLst>
                  <a:ext uri="{0D108BD9-81ED-4DB2-BD59-A6C34878D82A}">
                    <a16:rowId xmlns:a16="http://schemas.microsoft.com/office/drawing/2014/main" val="2105858838"/>
                  </a:ext>
                </a:extLst>
              </a:tr>
              <a:tr h="974106">
                <a:tc>
                  <a:txBody>
                    <a:bodyPr/>
                    <a:lstStyle/>
                    <a:p>
                      <a:pPr marL="0" marR="0">
                        <a:spcBef>
                          <a:spcPts val="300"/>
                        </a:spcBef>
                        <a:spcAft>
                          <a:spcPts val="300"/>
                        </a:spcAft>
                      </a:pPr>
                      <a:r>
                        <a:rPr lang="en-US" sz="1600" dirty="0">
                          <a:effectLst/>
                        </a:rPr>
                        <a:t>Physician-office lab </a:t>
                      </a:r>
                    </a:p>
                  </a:txBody>
                  <a:tcPr marL="26071" marR="26071" marT="0" marB="0"/>
                </a:tc>
                <a:tc>
                  <a:txBody>
                    <a:bodyPr/>
                    <a:lstStyle/>
                    <a:p>
                      <a:pPr marL="0" marR="0" algn="ctr">
                        <a:spcBef>
                          <a:spcPts val="300"/>
                        </a:spcBef>
                        <a:spcAft>
                          <a:spcPts val="300"/>
                        </a:spcAft>
                      </a:pPr>
                      <a:r>
                        <a:rPr lang="en-US" sz="1600" dirty="0">
                          <a:effectLst/>
                        </a:rPr>
                        <a:t>94</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dirty="0">
                          <a:effectLst/>
                        </a:rPr>
                        <a:t>22</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dirty="0">
                          <a:effectLst/>
                        </a:rPr>
                        <a:t>19</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dirty="0">
                          <a:effectLst/>
                        </a:rPr>
                        <a:t>8</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extLst>
                  <a:ext uri="{0D108BD9-81ED-4DB2-BD59-A6C34878D82A}">
                    <a16:rowId xmlns:a16="http://schemas.microsoft.com/office/drawing/2014/main" val="1553183866"/>
                  </a:ext>
                </a:extLst>
              </a:tr>
              <a:tr h="824243">
                <a:tc>
                  <a:txBody>
                    <a:bodyPr/>
                    <a:lstStyle/>
                    <a:p>
                      <a:pPr marL="0" marR="0">
                        <a:spcBef>
                          <a:spcPts val="300"/>
                        </a:spcBef>
                        <a:spcAft>
                          <a:spcPts val="300"/>
                        </a:spcAft>
                      </a:pPr>
                      <a:r>
                        <a:rPr lang="en-US" sz="1600" dirty="0">
                          <a:effectLst/>
                        </a:rPr>
                        <a:t>Other </a:t>
                      </a:r>
                    </a:p>
                  </a:txBody>
                  <a:tcPr marL="26071" marR="26071" marT="0" marB="0"/>
                </a:tc>
                <a:tc>
                  <a:txBody>
                    <a:bodyPr/>
                    <a:lstStyle/>
                    <a:p>
                      <a:pPr marL="0" marR="0" algn="ctr">
                        <a:spcBef>
                          <a:spcPts val="300"/>
                        </a:spcBef>
                        <a:spcAft>
                          <a:spcPts val="300"/>
                        </a:spcAft>
                      </a:pPr>
                      <a:r>
                        <a:rPr lang="en-US" sz="1600">
                          <a:effectLst/>
                        </a:rPr>
                        <a:t>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a:effectLst/>
                        </a:rPr>
                        <a:t>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dirty="0">
                          <a:effectLst/>
                        </a:rPr>
                        <a:t>3</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dirty="0">
                          <a:effectLst/>
                        </a:rPr>
                        <a:t>1</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extLst>
                  <a:ext uri="{0D108BD9-81ED-4DB2-BD59-A6C34878D82A}">
                    <a16:rowId xmlns:a16="http://schemas.microsoft.com/office/drawing/2014/main" val="1683756830"/>
                  </a:ext>
                </a:extLst>
              </a:tr>
              <a:tr h="251129">
                <a:tc>
                  <a:txBody>
                    <a:bodyPr/>
                    <a:lstStyle/>
                    <a:p>
                      <a:pPr marL="0" marR="0">
                        <a:spcBef>
                          <a:spcPts val="300"/>
                        </a:spcBef>
                        <a:spcAft>
                          <a:spcPts val="300"/>
                        </a:spcAft>
                      </a:pPr>
                      <a:r>
                        <a:rPr lang="en-US" sz="1600" dirty="0">
                          <a:effectLst/>
                        </a:rPr>
                        <a:t>Total </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a:effectLst/>
                        </a:rPr>
                        <a:t>430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a:effectLst/>
                        </a:rPr>
                        <a:t>100 </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a:effectLst/>
                        </a:rPr>
                        <a:t>248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tc>
                  <a:txBody>
                    <a:bodyPr/>
                    <a:lstStyle/>
                    <a:p>
                      <a:pPr marL="0" marR="0" algn="ctr">
                        <a:spcBef>
                          <a:spcPts val="300"/>
                        </a:spcBef>
                        <a:spcAft>
                          <a:spcPts val="300"/>
                        </a:spcAft>
                      </a:pPr>
                      <a:r>
                        <a:rPr lang="en-US" sz="1600" dirty="0">
                          <a:effectLst/>
                        </a:rPr>
                        <a:t>100</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6071" marR="26071" marT="0" marB="0"/>
                </a:tc>
                <a:extLst>
                  <a:ext uri="{0D108BD9-81ED-4DB2-BD59-A6C34878D82A}">
                    <a16:rowId xmlns:a16="http://schemas.microsoft.com/office/drawing/2014/main" val="3746146139"/>
                  </a:ext>
                </a:extLst>
              </a:tr>
            </a:tbl>
          </a:graphicData>
        </a:graphic>
      </p:graphicFrame>
      <p:sp>
        <p:nvSpPr>
          <p:cNvPr id="10" name="Slide Number Placeholder 9">
            <a:extLst>
              <a:ext uri="{FF2B5EF4-FFF2-40B4-BE49-F238E27FC236}">
                <a16:creationId xmlns:a16="http://schemas.microsoft.com/office/drawing/2014/main" id="{68D1FE3F-6B6E-463D-92EE-6ADDB1861F98}"/>
              </a:ext>
            </a:extLst>
          </p:cNvPr>
          <p:cNvSpPr>
            <a:spLocks noGrp="1"/>
          </p:cNvSpPr>
          <p:nvPr>
            <p:ph type="sldNum" sz="quarter" idx="10"/>
          </p:nvPr>
        </p:nvSpPr>
        <p:spPr/>
        <p:txBody>
          <a:bodyPr/>
          <a:lstStyle/>
          <a:p>
            <a:fld id="{D4325D4D-289E-48C1-B277-2BEB492A7D19}" type="slidenum">
              <a:rPr lang="en-US" smtClean="0"/>
              <a:pPr/>
              <a:t>2</a:t>
            </a:fld>
            <a:endParaRPr lang="en-US"/>
          </a:p>
        </p:txBody>
      </p:sp>
    </p:spTree>
    <p:extLst>
      <p:ext uri="{BB962C8B-B14F-4D97-AF65-F5344CB8AC3E}">
        <p14:creationId xmlns:p14="http://schemas.microsoft.com/office/powerpoint/2010/main" val="39056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F398CD-4F5A-483E-A9EC-B16A108CC144}"/>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6569D5B2-D8DF-4DFC-979E-CD3983796B7F}"/>
              </a:ext>
            </a:extLst>
          </p:cNvPr>
          <p:cNvSpPr>
            <a:spLocks noGrp="1"/>
          </p:cNvSpPr>
          <p:nvPr>
            <p:ph type="title"/>
          </p:nvPr>
        </p:nvSpPr>
        <p:spPr/>
        <p:txBody>
          <a:bodyPr/>
          <a:lstStyle/>
          <a:p>
            <a:r>
              <a:rPr lang="en-US" dirty="0"/>
              <a:t>Maximal Probability Proportional-to-Size (MPPS) is a Version of Maximal Brewer Selection</a:t>
            </a:r>
          </a:p>
        </p:txBody>
      </p:sp>
      <p:sp>
        <p:nvSpPr>
          <p:cNvPr id="4" name="Content Placeholder 3">
            <a:extLst>
              <a:ext uri="{FF2B5EF4-FFF2-40B4-BE49-F238E27FC236}">
                <a16:creationId xmlns:a16="http://schemas.microsoft.com/office/drawing/2014/main" id="{097A4CFD-5D8A-46F0-91EC-9AA41C344AEC}"/>
              </a:ext>
            </a:extLst>
          </p:cNvPr>
          <p:cNvSpPr>
            <a:spLocks noGrp="1"/>
          </p:cNvSpPr>
          <p:nvPr>
            <p:ph idx="1"/>
          </p:nvPr>
        </p:nvSpPr>
        <p:spPr/>
        <p:txBody>
          <a:bodyPr/>
          <a:lstStyle/>
          <a:p>
            <a:pPr marL="0" indent="0">
              <a:buNone/>
            </a:pPr>
            <a:r>
              <a:rPr lang="en-US" sz="1200" dirty="0"/>
              <a:t>International Conference on Establishment Surveys, II June 2000, Buffalo, New York </a:t>
            </a:r>
          </a:p>
          <a:p>
            <a:pPr marL="0" indent="0">
              <a:buNone/>
            </a:pPr>
            <a:endParaRPr lang="en-US" sz="1200" b="1" dirty="0"/>
          </a:p>
          <a:p>
            <a:pPr marL="0" indent="0" algn="ctr">
              <a:buNone/>
            </a:pPr>
            <a:r>
              <a:rPr lang="en-US" b="1" dirty="0"/>
              <a:t>THE THEORY AND PRACTICE OF MAXIMAL BREWER SELECTION WITH POISSON PRN SAMPLING </a:t>
            </a:r>
          </a:p>
          <a:p>
            <a:pPr marL="0" indent="0">
              <a:buNone/>
            </a:pPr>
            <a:endParaRPr lang="en-US" sz="1600" dirty="0"/>
          </a:p>
          <a:p>
            <a:pPr marL="0" indent="0">
              <a:buNone/>
            </a:pPr>
            <a:r>
              <a:rPr lang="en-US" sz="1600" dirty="0"/>
              <a:t>Phillip S. Kott And Jeffrey T. Bailey, National Agricultural Statistics Service </a:t>
            </a:r>
          </a:p>
          <a:p>
            <a:pPr marL="0" indent="0">
              <a:buNone/>
            </a:pPr>
            <a:r>
              <a:rPr lang="en-US" sz="1600" dirty="0"/>
              <a:t>Phillip S. Kott, NASS, Room 305, 3251 Old Lee Hwy, Fairfax, VA 22030, USA pkott@nass.usda.gov </a:t>
            </a:r>
          </a:p>
          <a:p>
            <a:pPr marL="0" indent="0">
              <a:buNone/>
            </a:pPr>
            <a:endParaRPr lang="en-US" sz="1400" dirty="0"/>
          </a:p>
          <a:p>
            <a:pPr marL="0" indent="0">
              <a:buNone/>
            </a:pPr>
            <a:r>
              <a:rPr lang="en-US" sz="1400" dirty="0"/>
              <a:t>K.R.W. Brewer suggests that when estimating the total of a single item for which there is control (auxiliary) data, one employ a ratio or regression estimator and draw the sample using probabilities proportional to the control values raised to a power between 1/2 and 1. Brewer's sample selection scheme can be expanded to multiple targets by drawing overlapping Poisson samples for a number of items simultaneously using permanent random numbers (PRN's). We can call the result an example of "Maximal Brewer Selection" (MBS). This paper develops the theory behind MBS and the calibration estimator rendering it practical. It goes on to describe how this estimation strategy is being used at the National Agricultural Statistics Service. </a:t>
            </a:r>
          </a:p>
          <a:p>
            <a:pPr marL="0" indent="0">
              <a:buNone/>
            </a:pPr>
            <a:endParaRPr lang="en-US" sz="1400" dirty="0"/>
          </a:p>
          <a:p>
            <a:pPr marL="0" indent="0">
              <a:buNone/>
            </a:pPr>
            <a:r>
              <a:rPr lang="en-US" sz="1400" dirty="0"/>
              <a:t>Key Words: Model; Model-assisted; Randomization; Calibration; Delete-a-group jackknife </a:t>
            </a:r>
          </a:p>
        </p:txBody>
      </p:sp>
      <p:sp>
        <p:nvSpPr>
          <p:cNvPr id="5" name="Slide Number Placeholder 4">
            <a:extLst>
              <a:ext uri="{FF2B5EF4-FFF2-40B4-BE49-F238E27FC236}">
                <a16:creationId xmlns:a16="http://schemas.microsoft.com/office/drawing/2014/main" id="{F5BEB69C-1FC2-423A-8797-589F0FAAEC06}"/>
              </a:ext>
            </a:extLst>
          </p:cNvPr>
          <p:cNvSpPr>
            <a:spLocks noGrp="1"/>
          </p:cNvSpPr>
          <p:nvPr>
            <p:ph type="sldNum" sz="quarter" idx="10"/>
          </p:nvPr>
        </p:nvSpPr>
        <p:spPr/>
        <p:txBody>
          <a:bodyPr/>
          <a:lstStyle/>
          <a:p>
            <a:fld id="{D4325D4D-289E-48C1-B277-2BEB492A7D19}" type="slidenum">
              <a:rPr lang="en-US" smtClean="0"/>
              <a:pPr/>
              <a:t>3</a:t>
            </a:fld>
            <a:endParaRPr lang="en-US"/>
          </a:p>
        </p:txBody>
      </p:sp>
      <p:sp>
        <p:nvSpPr>
          <p:cNvPr id="6" name="TextBox 5">
            <a:extLst>
              <a:ext uri="{FF2B5EF4-FFF2-40B4-BE49-F238E27FC236}">
                <a16:creationId xmlns:a16="http://schemas.microsoft.com/office/drawing/2014/main" id="{ABBF1088-0A3A-4145-B170-E0C89C82E23B}"/>
              </a:ext>
            </a:extLst>
          </p:cNvPr>
          <p:cNvSpPr txBox="1"/>
          <p:nvPr/>
        </p:nvSpPr>
        <p:spPr>
          <a:xfrm>
            <a:off x="3132082" y="6036734"/>
            <a:ext cx="2879836" cy="369332"/>
          </a:xfrm>
          <a:prstGeom prst="rect">
            <a:avLst/>
          </a:prstGeom>
          <a:noFill/>
        </p:spPr>
        <p:txBody>
          <a:bodyPr wrap="square" rtlCol="0">
            <a:spAutoFit/>
          </a:bodyPr>
          <a:lstStyle/>
          <a:p>
            <a:r>
              <a:rPr lang="en-US" dirty="0">
                <a:hlinkClick r:id="rId2"/>
              </a:rPr>
              <a:t>icespap2c8.pdf (usda.gov)</a:t>
            </a:r>
            <a:endParaRPr lang="en-US" dirty="0"/>
          </a:p>
        </p:txBody>
      </p:sp>
    </p:spTree>
    <p:extLst>
      <p:ext uri="{BB962C8B-B14F-4D97-AF65-F5344CB8AC3E}">
        <p14:creationId xmlns:p14="http://schemas.microsoft.com/office/powerpoint/2010/main" val="177626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53E612-7AC2-4AC4-B91F-9A6CCF958599}"/>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9B2716EE-47DA-42EB-98EE-E5222C2BE754}"/>
              </a:ext>
            </a:extLst>
          </p:cNvPr>
          <p:cNvSpPr>
            <a:spLocks noGrp="1"/>
          </p:cNvSpPr>
          <p:nvPr>
            <p:ph type="title"/>
          </p:nvPr>
        </p:nvSpPr>
        <p:spPr/>
        <p:txBody>
          <a:bodyPr/>
          <a:lstStyle/>
          <a:p>
            <a:r>
              <a:rPr lang="en-US" dirty="0"/>
              <a:t>Example MPPS Probabilities of Selection (POS), Target Sample Size is Two </a:t>
            </a:r>
          </a:p>
        </p:txBody>
      </p:sp>
      <p:sp>
        <p:nvSpPr>
          <p:cNvPr id="5" name="Slide Number Placeholder 4">
            <a:extLst>
              <a:ext uri="{FF2B5EF4-FFF2-40B4-BE49-F238E27FC236}">
                <a16:creationId xmlns:a16="http://schemas.microsoft.com/office/drawing/2014/main" id="{7C84FF17-555C-4BF9-A0CC-3548BAB53E69}"/>
              </a:ext>
            </a:extLst>
          </p:cNvPr>
          <p:cNvSpPr>
            <a:spLocks noGrp="1"/>
          </p:cNvSpPr>
          <p:nvPr>
            <p:ph type="sldNum" sz="quarter" idx="10"/>
          </p:nvPr>
        </p:nvSpPr>
        <p:spPr/>
        <p:txBody>
          <a:bodyPr/>
          <a:lstStyle/>
          <a:p>
            <a:fld id="{D4325D4D-289E-48C1-B277-2BEB492A7D19}" type="slidenum">
              <a:rPr lang="en-US" smtClean="0"/>
              <a:pPr/>
              <a:t>4</a:t>
            </a:fld>
            <a:endParaRPr lang="en-US"/>
          </a:p>
        </p:txBody>
      </p:sp>
      <p:graphicFrame>
        <p:nvGraphicFramePr>
          <p:cNvPr id="9" name="Table 9">
            <a:extLst>
              <a:ext uri="{FF2B5EF4-FFF2-40B4-BE49-F238E27FC236}">
                <a16:creationId xmlns:a16="http://schemas.microsoft.com/office/drawing/2014/main" id="{938105D6-34EE-428B-AC71-FB0F2B61B228}"/>
              </a:ext>
            </a:extLst>
          </p:cNvPr>
          <p:cNvGraphicFramePr>
            <a:graphicFrameLocks noGrp="1"/>
          </p:cNvGraphicFramePr>
          <p:nvPr>
            <p:ph idx="1"/>
            <p:extLst>
              <p:ext uri="{D42A27DB-BD31-4B8C-83A1-F6EECF244321}">
                <p14:modId xmlns:p14="http://schemas.microsoft.com/office/powerpoint/2010/main" val="3034010979"/>
              </p:ext>
            </p:extLst>
          </p:nvPr>
        </p:nvGraphicFramePr>
        <p:xfrm>
          <a:off x="150816" y="1082682"/>
          <a:ext cx="8842368" cy="5303520"/>
        </p:xfrm>
        <a:graphic>
          <a:graphicData uri="http://schemas.openxmlformats.org/drawingml/2006/table">
            <a:tbl>
              <a:tblPr firstRow="1" bandRow="1">
                <a:tableStyleId>{5C22544A-7EE6-4342-B048-85BDC9FD1C3A}</a:tableStyleId>
              </a:tblPr>
              <a:tblGrid>
                <a:gridCol w="1105296">
                  <a:extLst>
                    <a:ext uri="{9D8B030D-6E8A-4147-A177-3AD203B41FA5}">
                      <a16:colId xmlns:a16="http://schemas.microsoft.com/office/drawing/2014/main" val="2546539871"/>
                    </a:ext>
                  </a:extLst>
                </a:gridCol>
                <a:gridCol w="1105296">
                  <a:extLst>
                    <a:ext uri="{9D8B030D-6E8A-4147-A177-3AD203B41FA5}">
                      <a16:colId xmlns:a16="http://schemas.microsoft.com/office/drawing/2014/main" val="2244102537"/>
                    </a:ext>
                  </a:extLst>
                </a:gridCol>
                <a:gridCol w="1105296">
                  <a:extLst>
                    <a:ext uri="{9D8B030D-6E8A-4147-A177-3AD203B41FA5}">
                      <a16:colId xmlns:a16="http://schemas.microsoft.com/office/drawing/2014/main" val="2721112471"/>
                    </a:ext>
                  </a:extLst>
                </a:gridCol>
                <a:gridCol w="1105296">
                  <a:extLst>
                    <a:ext uri="{9D8B030D-6E8A-4147-A177-3AD203B41FA5}">
                      <a16:colId xmlns:a16="http://schemas.microsoft.com/office/drawing/2014/main" val="1098459046"/>
                    </a:ext>
                  </a:extLst>
                </a:gridCol>
                <a:gridCol w="1105296">
                  <a:extLst>
                    <a:ext uri="{9D8B030D-6E8A-4147-A177-3AD203B41FA5}">
                      <a16:colId xmlns:a16="http://schemas.microsoft.com/office/drawing/2014/main" val="1167109702"/>
                    </a:ext>
                  </a:extLst>
                </a:gridCol>
                <a:gridCol w="1105296">
                  <a:extLst>
                    <a:ext uri="{9D8B030D-6E8A-4147-A177-3AD203B41FA5}">
                      <a16:colId xmlns:a16="http://schemas.microsoft.com/office/drawing/2014/main" val="2009444707"/>
                    </a:ext>
                  </a:extLst>
                </a:gridCol>
                <a:gridCol w="1105296">
                  <a:extLst>
                    <a:ext uri="{9D8B030D-6E8A-4147-A177-3AD203B41FA5}">
                      <a16:colId xmlns:a16="http://schemas.microsoft.com/office/drawing/2014/main" val="2153730026"/>
                    </a:ext>
                  </a:extLst>
                </a:gridCol>
                <a:gridCol w="1105296">
                  <a:extLst>
                    <a:ext uri="{9D8B030D-6E8A-4147-A177-3AD203B41FA5}">
                      <a16:colId xmlns:a16="http://schemas.microsoft.com/office/drawing/2014/main" val="1521122520"/>
                    </a:ext>
                  </a:extLst>
                </a:gridCol>
              </a:tblGrid>
              <a:tr h="370840">
                <a:tc rowSpan="2">
                  <a:txBody>
                    <a:bodyPr/>
                    <a:lstStyle/>
                    <a:p>
                      <a:r>
                        <a:rPr lang="en-US" sz="1600" dirty="0"/>
                        <a:t>Lab</a:t>
                      </a:r>
                    </a:p>
                  </a:txBody>
                  <a:tcPr/>
                </a:tc>
                <a:tc gridSpan="2">
                  <a:txBody>
                    <a:bodyPr/>
                    <a:lstStyle/>
                    <a:p>
                      <a:r>
                        <a:rPr lang="en-US" dirty="0"/>
                        <a:t>HCPCS 1</a:t>
                      </a:r>
                    </a:p>
                  </a:txBody>
                  <a:tcPr/>
                </a:tc>
                <a:tc hMerge="1">
                  <a:txBody>
                    <a:bodyPr/>
                    <a:lstStyle/>
                    <a:p>
                      <a:endParaRPr lang="en-US" dirty="0"/>
                    </a:p>
                  </a:txBody>
                  <a:tcPr/>
                </a:tc>
                <a:tc gridSpan="2">
                  <a:txBody>
                    <a:bodyPr/>
                    <a:lstStyle/>
                    <a:p>
                      <a:r>
                        <a:rPr lang="en-US" dirty="0"/>
                        <a:t>HCPCS 2</a:t>
                      </a:r>
                    </a:p>
                  </a:txBody>
                  <a:tcPr/>
                </a:tc>
                <a:tc hMerge="1">
                  <a:txBody>
                    <a:bodyPr/>
                    <a:lstStyle/>
                    <a:p>
                      <a:endParaRPr lang="en-US" dirty="0"/>
                    </a:p>
                  </a:txBody>
                  <a:tcPr/>
                </a:tc>
                <a:tc gridSpan="2">
                  <a:txBody>
                    <a:bodyPr/>
                    <a:lstStyle/>
                    <a:p>
                      <a:r>
                        <a:rPr lang="en-US" dirty="0"/>
                        <a:t>HCPCS 3</a:t>
                      </a:r>
                    </a:p>
                  </a:txBody>
                  <a:tcPr/>
                </a:tc>
                <a:tc hMerge="1">
                  <a:txBody>
                    <a:bodyPr/>
                    <a:lstStyle/>
                    <a:p>
                      <a:endParaRPr lang="en-US" dirty="0"/>
                    </a:p>
                  </a:txBody>
                  <a:tcPr/>
                </a:tc>
                <a:tc rowSpan="2">
                  <a:txBody>
                    <a:bodyPr/>
                    <a:lstStyle/>
                    <a:p>
                      <a:r>
                        <a:rPr lang="en-US" sz="1600" dirty="0"/>
                        <a:t>Maximal PPS POS</a:t>
                      </a:r>
                    </a:p>
                  </a:txBody>
                  <a:tcPr/>
                </a:tc>
                <a:extLst>
                  <a:ext uri="{0D108BD9-81ED-4DB2-BD59-A6C34878D82A}">
                    <a16:rowId xmlns:a16="http://schemas.microsoft.com/office/drawing/2014/main" val="63790389"/>
                  </a:ext>
                </a:extLst>
              </a:tr>
              <a:tr h="370840">
                <a:tc vMerge="1">
                  <a:txBody>
                    <a:bodyPr/>
                    <a:lstStyle/>
                    <a:p>
                      <a:endParaRPr lang="en-US" dirty="0"/>
                    </a:p>
                  </a:txBody>
                  <a:tcPr/>
                </a:tc>
                <a:tc>
                  <a:txBody>
                    <a:bodyPr/>
                    <a:lstStyle/>
                    <a:p>
                      <a:r>
                        <a:rPr lang="en-US" sz="1400" dirty="0"/>
                        <a:t>Testing Volume</a:t>
                      </a:r>
                    </a:p>
                  </a:txBody>
                  <a:tcPr/>
                </a:tc>
                <a:tc>
                  <a:txBody>
                    <a:bodyPr/>
                    <a:lstStyle/>
                    <a:p>
                      <a:r>
                        <a:rPr lang="en-US" sz="1400" dirty="0"/>
                        <a:t>HCPCS Specific POS</a:t>
                      </a:r>
                    </a:p>
                  </a:txBody>
                  <a:tcPr/>
                </a:tc>
                <a:tc>
                  <a:txBody>
                    <a:bodyPr/>
                    <a:lstStyle/>
                    <a:p>
                      <a:r>
                        <a:rPr lang="en-US" sz="1400" dirty="0"/>
                        <a:t>Testing Volume</a:t>
                      </a:r>
                    </a:p>
                  </a:txBody>
                  <a:tcPr/>
                </a:tc>
                <a:tc>
                  <a:txBody>
                    <a:bodyPr/>
                    <a:lstStyle/>
                    <a:p>
                      <a:r>
                        <a:rPr lang="en-US" sz="1400" dirty="0"/>
                        <a:t>HCPCS Specific POS</a:t>
                      </a:r>
                    </a:p>
                  </a:txBody>
                  <a:tcPr/>
                </a:tc>
                <a:tc>
                  <a:txBody>
                    <a:bodyPr/>
                    <a:lstStyle/>
                    <a:p>
                      <a:r>
                        <a:rPr lang="en-US" sz="1400" dirty="0"/>
                        <a:t>Testing Volume</a:t>
                      </a:r>
                    </a:p>
                  </a:txBody>
                  <a:tcPr/>
                </a:tc>
                <a:tc>
                  <a:txBody>
                    <a:bodyPr/>
                    <a:lstStyle/>
                    <a:p>
                      <a:r>
                        <a:rPr lang="en-US" sz="1400" dirty="0"/>
                        <a:t>HCPCS Specific POS</a:t>
                      </a:r>
                    </a:p>
                  </a:txBody>
                  <a:tcPr/>
                </a:tc>
                <a:tc vMerge="1">
                  <a:txBody>
                    <a:bodyPr/>
                    <a:lstStyle/>
                    <a:p>
                      <a:endParaRPr lang="en-US" dirty="0"/>
                    </a:p>
                  </a:txBody>
                  <a:tcPr/>
                </a:tc>
                <a:extLst>
                  <a:ext uri="{0D108BD9-81ED-4DB2-BD59-A6C34878D82A}">
                    <a16:rowId xmlns:a16="http://schemas.microsoft.com/office/drawing/2014/main" val="864395143"/>
                  </a:ext>
                </a:extLst>
              </a:tr>
              <a:tr h="370840">
                <a:tc>
                  <a:txBody>
                    <a:bodyPr/>
                    <a:lstStyle/>
                    <a:p>
                      <a:r>
                        <a:rPr lang="en-US" dirty="0"/>
                        <a:t>1</a:t>
                      </a:r>
                    </a:p>
                  </a:txBody>
                  <a:tcPr/>
                </a:tc>
                <a:tc>
                  <a:txBody>
                    <a:bodyPr/>
                    <a:lstStyle/>
                    <a:p>
                      <a:pPr algn="r" fontAlgn="b"/>
                      <a:r>
                        <a:rPr lang="en-US" sz="2400" b="0" i="0" u="none" strike="noStrike" dirty="0">
                          <a:solidFill>
                            <a:srgbClr val="000000"/>
                          </a:solidFill>
                          <a:effectLst/>
                          <a:latin typeface="Calibri" panose="020F0502020204030204" pitchFamily="34" charset="0"/>
                        </a:rPr>
                        <a:t>838</a:t>
                      </a:r>
                    </a:p>
                  </a:txBody>
                  <a:tcPr marL="9525" marR="9525" marT="9525" marB="0" anchor="b"/>
                </a:tc>
                <a:tc>
                  <a:txBody>
                    <a:bodyPr/>
                    <a:lstStyle/>
                    <a:p>
                      <a:pPr algn="r" fontAlgn="b"/>
                      <a:r>
                        <a:rPr lang="en-US" sz="2400" b="0" i="0" u="none" strike="noStrike" dirty="0">
                          <a:solidFill>
                            <a:srgbClr val="FF0000"/>
                          </a:solidFill>
                          <a:effectLst/>
                          <a:latin typeface="Calibri" panose="020F0502020204030204" pitchFamily="34" charset="0"/>
                        </a:rPr>
                        <a:t>0.3136</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24</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0.1004</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5,983</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0.1575</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0.3136</a:t>
                      </a:r>
                    </a:p>
                  </a:txBody>
                  <a:tcPr marL="9525" marR="9525" marT="9525" marB="0" anchor="b"/>
                </a:tc>
                <a:extLst>
                  <a:ext uri="{0D108BD9-81ED-4DB2-BD59-A6C34878D82A}">
                    <a16:rowId xmlns:a16="http://schemas.microsoft.com/office/drawing/2014/main" val="762784348"/>
                  </a:ext>
                </a:extLst>
              </a:tr>
              <a:tr h="370840">
                <a:tc>
                  <a:txBody>
                    <a:bodyPr/>
                    <a:lstStyle/>
                    <a:p>
                      <a:r>
                        <a:rPr lang="en-US" dirty="0"/>
                        <a:t>2</a:t>
                      </a:r>
                    </a:p>
                  </a:txBody>
                  <a:tcPr/>
                </a:tc>
                <a:tc>
                  <a:txBody>
                    <a:bodyPr/>
                    <a:lstStyle/>
                    <a:p>
                      <a:pPr algn="r" fontAlgn="b"/>
                      <a:r>
                        <a:rPr lang="en-US" sz="2400" b="0" i="0" u="none" strike="noStrike">
                          <a:solidFill>
                            <a:srgbClr val="000000"/>
                          </a:solidFill>
                          <a:effectLst/>
                          <a:latin typeface="Calibri" panose="020F0502020204030204" pitchFamily="34" charset="0"/>
                        </a:rPr>
                        <a:t>287</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0.1074</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58</a:t>
                      </a:r>
                    </a:p>
                  </a:txBody>
                  <a:tcPr marL="9525" marR="9525" marT="9525" marB="0" anchor="b"/>
                </a:tc>
                <a:tc>
                  <a:txBody>
                    <a:bodyPr/>
                    <a:lstStyle/>
                    <a:p>
                      <a:pPr algn="r" fontAlgn="b"/>
                      <a:r>
                        <a:rPr lang="en-US" sz="2400" b="0" i="0" u="none" strike="noStrike" dirty="0">
                          <a:solidFill>
                            <a:srgbClr val="FF0000"/>
                          </a:solidFill>
                          <a:effectLst/>
                          <a:latin typeface="Calibri" panose="020F0502020204030204" pitchFamily="34" charset="0"/>
                        </a:rPr>
                        <a:t>0.2427</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5,793</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0.1525</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0.2427</a:t>
                      </a:r>
                    </a:p>
                  </a:txBody>
                  <a:tcPr marL="9525" marR="9525" marT="9525" marB="0" anchor="b"/>
                </a:tc>
                <a:extLst>
                  <a:ext uri="{0D108BD9-81ED-4DB2-BD59-A6C34878D82A}">
                    <a16:rowId xmlns:a16="http://schemas.microsoft.com/office/drawing/2014/main" val="2874790921"/>
                  </a:ext>
                </a:extLst>
              </a:tr>
              <a:tr h="370840">
                <a:tc>
                  <a:txBody>
                    <a:bodyPr/>
                    <a:lstStyle/>
                    <a:p>
                      <a:r>
                        <a:rPr lang="en-US" dirty="0"/>
                        <a:t>3</a:t>
                      </a:r>
                    </a:p>
                  </a:txBody>
                  <a:tcPr/>
                </a:tc>
                <a:tc>
                  <a:txBody>
                    <a:bodyPr/>
                    <a:lstStyle/>
                    <a:p>
                      <a:pPr algn="r" fontAlgn="b"/>
                      <a:r>
                        <a:rPr lang="en-US" sz="2400" b="0" i="0" u="none" strike="noStrike">
                          <a:solidFill>
                            <a:srgbClr val="000000"/>
                          </a:solidFill>
                          <a:effectLst/>
                          <a:latin typeface="Calibri" panose="020F0502020204030204" pitchFamily="34" charset="0"/>
                        </a:rPr>
                        <a:t>2,226</a:t>
                      </a:r>
                    </a:p>
                  </a:txBody>
                  <a:tcPr marL="9525" marR="9525" marT="9525" marB="0" anchor="b"/>
                </a:tc>
                <a:tc>
                  <a:txBody>
                    <a:bodyPr/>
                    <a:lstStyle/>
                    <a:p>
                      <a:pPr algn="r" fontAlgn="b"/>
                      <a:r>
                        <a:rPr lang="en-US" sz="2400" b="0" i="0" u="none" strike="noStrike" dirty="0">
                          <a:solidFill>
                            <a:srgbClr val="FF0000"/>
                          </a:solidFill>
                          <a:effectLst/>
                          <a:latin typeface="Calibri" panose="020F0502020204030204" pitchFamily="34" charset="0"/>
                        </a:rPr>
                        <a:t>0.8329</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79</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0.3305</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0.0000</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0.8329</a:t>
                      </a:r>
                    </a:p>
                  </a:txBody>
                  <a:tcPr marL="9525" marR="9525" marT="9525" marB="0" anchor="b"/>
                </a:tc>
                <a:extLst>
                  <a:ext uri="{0D108BD9-81ED-4DB2-BD59-A6C34878D82A}">
                    <a16:rowId xmlns:a16="http://schemas.microsoft.com/office/drawing/2014/main" val="1160790977"/>
                  </a:ext>
                </a:extLst>
              </a:tr>
              <a:tr h="370840">
                <a:tc>
                  <a:txBody>
                    <a:bodyPr/>
                    <a:lstStyle/>
                    <a:p>
                      <a:r>
                        <a:rPr lang="en-US" dirty="0"/>
                        <a:t>4</a:t>
                      </a:r>
                    </a:p>
                  </a:txBody>
                  <a:tcPr/>
                </a:tc>
                <a:tc>
                  <a:txBody>
                    <a:bodyPr/>
                    <a:lstStyle/>
                    <a:p>
                      <a:pPr algn="r" fontAlgn="b"/>
                      <a:r>
                        <a:rPr lang="en-US" sz="2400" b="0" i="0" u="none" strike="noStrike">
                          <a:solidFill>
                            <a:srgbClr val="000000"/>
                          </a:solidFill>
                          <a:effectLst/>
                          <a:latin typeface="Calibri" panose="020F0502020204030204" pitchFamily="34" charset="0"/>
                        </a:rPr>
                        <a:t>36</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0.0135</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84</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0.3515</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45,920</a:t>
                      </a:r>
                    </a:p>
                  </a:txBody>
                  <a:tcPr marL="9525" marR="9525" marT="9525" marB="0" anchor="b"/>
                </a:tc>
                <a:tc>
                  <a:txBody>
                    <a:bodyPr/>
                    <a:lstStyle/>
                    <a:p>
                      <a:pPr algn="r" fontAlgn="b"/>
                      <a:r>
                        <a:rPr lang="en-US" sz="2400" b="0" i="0" u="none" strike="noStrike" dirty="0">
                          <a:solidFill>
                            <a:srgbClr val="FF0000"/>
                          </a:solidFill>
                          <a:effectLst/>
                          <a:latin typeface="Calibri" panose="020F0502020204030204" pitchFamily="34" charset="0"/>
                        </a:rPr>
                        <a:t>1.2090</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1.0000</a:t>
                      </a:r>
                    </a:p>
                  </a:txBody>
                  <a:tcPr marL="9525" marR="9525" marT="9525" marB="0" anchor="b"/>
                </a:tc>
                <a:extLst>
                  <a:ext uri="{0D108BD9-81ED-4DB2-BD59-A6C34878D82A}">
                    <a16:rowId xmlns:a16="http://schemas.microsoft.com/office/drawing/2014/main" val="1007782793"/>
                  </a:ext>
                </a:extLst>
              </a:tr>
              <a:tr h="370840">
                <a:tc>
                  <a:txBody>
                    <a:bodyPr/>
                    <a:lstStyle/>
                    <a:p>
                      <a:r>
                        <a:rPr lang="en-US" dirty="0"/>
                        <a:t>5</a:t>
                      </a:r>
                    </a:p>
                  </a:txBody>
                  <a:tcPr/>
                </a:tc>
                <a:tc>
                  <a:txBody>
                    <a:bodyPr/>
                    <a:lstStyle/>
                    <a:p>
                      <a:pPr algn="r" fontAlgn="b"/>
                      <a:r>
                        <a:rPr lang="en-US" sz="2400" b="0" i="0" u="none" strike="noStrike">
                          <a:solidFill>
                            <a:srgbClr val="000000"/>
                          </a:solidFill>
                          <a:effectLst/>
                          <a:latin typeface="Calibri" panose="020F0502020204030204" pitchFamily="34" charset="0"/>
                        </a:rPr>
                        <a:t>48</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0.0180</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145</a:t>
                      </a:r>
                    </a:p>
                  </a:txBody>
                  <a:tcPr marL="9525" marR="9525" marT="9525" marB="0" anchor="b"/>
                </a:tc>
                <a:tc>
                  <a:txBody>
                    <a:bodyPr/>
                    <a:lstStyle/>
                    <a:p>
                      <a:pPr algn="r" fontAlgn="b"/>
                      <a:r>
                        <a:rPr lang="en-US" sz="2400" b="0" i="0" u="none" strike="noStrike" dirty="0">
                          <a:solidFill>
                            <a:srgbClr val="FF0000"/>
                          </a:solidFill>
                          <a:effectLst/>
                          <a:latin typeface="Calibri" panose="020F0502020204030204" pitchFamily="34" charset="0"/>
                        </a:rPr>
                        <a:t>0.6067</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9,547</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0.2513</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0.6067</a:t>
                      </a:r>
                    </a:p>
                  </a:txBody>
                  <a:tcPr marL="9525" marR="9525" marT="9525" marB="0" anchor="b"/>
                </a:tc>
                <a:extLst>
                  <a:ext uri="{0D108BD9-81ED-4DB2-BD59-A6C34878D82A}">
                    <a16:rowId xmlns:a16="http://schemas.microsoft.com/office/drawing/2014/main" val="4217280309"/>
                  </a:ext>
                </a:extLst>
              </a:tr>
              <a:tr h="370840">
                <a:tc>
                  <a:txBody>
                    <a:bodyPr/>
                    <a:lstStyle/>
                    <a:p>
                      <a:r>
                        <a:rPr lang="en-US" dirty="0"/>
                        <a:t>6</a:t>
                      </a:r>
                    </a:p>
                  </a:txBody>
                  <a:tcPr/>
                </a:tc>
                <a:tc>
                  <a:txBody>
                    <a:bodyPr/>
                    <a:lstStyle/>
                    <a:p>
                      <a:pPr algn="r" fontAlgn="b"/>
                      <a:r>
                        <a:rPr lang="en-US" sz="2400" b="0" i="0" u="none" strike="noStrike">
                          <a:solidFill>
                            <a:srgbClr val="000000"/>
                          </a:solidFill>
                          <a:effectLst/>
                          <a:latin typeface="Calibri" panose="020F0502020204030204" pitchFamily="34" charset="0"/>
                        </a:rPr>
                        <a:t>124</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0.0464</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17</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0.0711</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2,944</a:t>
                      </a:r>
                    </a:p>
                  </a:txBody>
                  <a:tcPr marL="9525" marR="9525" marT="9525" marB="0" anchor="b"/>
                </a:tc>
                <a:tc>
                  <a:txBody>
                    <a:bodyPr/>
                    <a:lstStyle/>
                    <a:p>
                      <a:pPr algn="r" fontAlgn="b"/>
                      <a:r>
                        <a:rPr lang="en-US" sz="2400" b="0" i="0" u="none" strike="noStrike" dirty="0">
                          <a:solidFill>
                            <a:srgbClr val="FF0000"/>
                          </a:solidFill>
                          <a:effectLst/>
                          <a:latin typeface="Calibri" panose="020F0502020204030204" pitchFamily="34" charset="0"/>
                        </a:rPr>
                        <a:t>0.0775</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0.0775</a:t>
                      </a:r>
                    </a:p>
                  </a:txBody>
                  <a:tcPr marL="9525" marR="9525" marT="9525" marB="0" anchor="b"/>
                </a:tc>
                <a:extLst>
                  <a:ext uri="{0D108BD9-81ED-4DB2-BD59-A6C34878D82A}">
                    <a16:rowId xmlns:a16="http://schemas.microsoft.com/office/drawing/2014/main" val="1728204532"/>
                  </a:ext>
                </a:extLst>
              </a:tr>
              <a:tr h="370840">
                <a:tc>
                  <a:txBody>
                    <a:bodyPr/>
                    <a:lstStyle/>
                    <a:p>
                      <a:r>
                        <a:rPr lang="en-US" dirty="0"/>
                        <a:t>7</a:t>
                      </a:r>
                    </a:p>
                  </a:txBody>
                  <a:tcPr/>
                </a:tc>
                <a:tc>
                  <a:txBody>
                    <a:bodyPr/>
                    <a:lstStyle/>
                    <a:p>
                      <a:pPr algn="r" fontAlgn="b"/>
                      <a:r>
                        <a:rPr lang="en-US" sz="2400" b="0" i="0" u="none" strike="noStrike">
                          <a:solidFill>
                            <a:srgbClr val="000000"/>
                          </a:solidFill>
                          <a:effectLst/>
                          <a:latin typeface="Calibri" panose="020F0502020204030204" pitchFamily="34" charset="0"/>
                        </a:rPr>
                        <a:t>1,024</a:t>
                      </a:r>
                    </a:p>
                  </a:txBody>
                  <a:tcPr marL="9525" marR="9525" marT="9525" marB="0" anchor="b"/>
                </a:tc>
                <a:tc>
                  <a:txBody>
                    <a:bodyPr/>
                    <a:lstStyle/>
                    <a:p>
                      <a:pPr algn="r" fontAlgn="b"/>
                      <a:r>
                        <a:rPr lang="en-US" sz="2400" b="0" i="0" u="none" strike="noStrike" dirty="0">
                          <a:solidFill>
                            <a:srgbClr val="FF0000"/>
                          </a:solidFill>
                          <a:effectLst/>
                          <a:latin typeface="Calibri" panose="020F0502020204030204" pitchFamily="34" charset="0"/>
                        </a:rPr>
                        <a:t>0.3832</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9</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0.0377</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1,212</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0.0319</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0.3832</a:t>
                      </a:r>
                    </a:p>
                  </a:txBody>
                  <a:tcPr marL="9525" marR="9525" marT="9525" marB="0" anchor="b"/>
                </a:tc>
                <a:extLst>
                  <a:ext uri="{0D108BD9-81ED-4DB2-BD59-A6C34878D82A}">
                    <a16:rowId xmlns:a16="http://schemas.microsoft.com/office/drawing/2014/main" val="3571790086"/>
                  </a:ext>
                </a:extLst>
              </a:tr>
              <a:tr h="370840">
                <a:tc>
                  <a:txBody>
                    <a:bodyPr/>
                    <a:lstStyle/>
                    <a:p>
                      <a:r>
                        <a:rPr lang="en-US" dirty="0"/>
                        <a:t>8</a:t>
                      </a:r>
                    </a:p>
                  </a:txBody>
                  <a:tcPr/>
                </a:tc>
                <a:tc>
                  <a:txBody>
                    <a:bodyPr/>
                    <a:lstStyle/>
                    <a:p>
                      <a:pPr algn="r" fontAlgn="b"/>
                      <a:r>
                        <a:rPr lang="en-US" sz="2400" b="0" i="0" u="none" strike="noStrike">
                          <a:solidFill>
                            <a:srgbClr val="000000"/>
                          </a:solidFill>
                          <a:effectLst/>
                          <a:latin typeface="Calibri" panose="020F0502020204030204" pitchFamily="34" charset="0"/>
                        </a:rPr>
                        <a:t>762</a:t>
                      </a:r>
                    </a:p>
                  </a:txBody>
                  <a:tcPr marL="9525" marR="9525" marT="9525" marB="0" anchor="b"/>
                </a:tc>
                <a:tc>
                  <a:txBody>
                    <a:bodyPr/>
                    <a:lstStyle/>
                    <a:p>
                      <a:pPr algn="r" fontAlgn="b"/>
                      <a:r>
                        <a:rPr lang="en-US" sz="2400" b="0" i="0" u="none" strike="noStrike" dirty="0">
                          <a:solidFill>
                            <a:srgbClr val="FF0000"/>
                          </a:solidFill>
                          <a:effectLst/>
                          <a:latin typeface="Calibri" panose="020F0502020204030204" pitchFamily="34" charset="0"/>
                        </a:rPr>
                        <a:t>0.2851</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62</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0.2594</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4,567</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0.1202</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0.2851</a:t>
                      </a:r>
                    </a:p>
                  </a:txBody>
                  <a:tcPr marL="9525" marR="9525" marT="9525" marB="0" anchor="b"/>
                </a:tc>
                <a:extLst>
                  <a:ext uri="{0D108BD9-81ED-4DB2-BD59-A6C34878D82A}">
                    <a16:rowId xmlns:a16="http://schemas.microsoft.com/office/drawing/2014/main" val="3776728665"/>
                  </a:ext>
                </a:extLst>
              </a:tr>
              <a:tr h="370840">
                <a:tc>
                  <a:txBody>
                    <a:bodyPr/>
                    <a:lstStyle/>
                    <a:p>
                      <a:r>
                        <a:rPr lang="en-US" dirty="0"/>
                        <a:t>Total</a:t>
                      </a:r>
                    </a:p>
                  </a:txBody>
                  <a:tcPr/>
                </a:tc>
                <a:tc>
                  <a:txBody>
                    <a:bodyPr/>
                    <a:lstStyle/>
                    <a:p>
                      <a:pPr algn="r" fontAlgn="b"/>
                      <a:r>
                        <a:rPr lang="en-US" sz="2400" b="0" i="0" u="none" strike="noStrike" dirty="0">
                          <a:solidFill>
                            <a:srgbClr val="000000"/>
                          </a:solidFill>
                          <a:effectLst/>
                          <a:latin typeface="Calibri" panose="020F0502020204030204" pitchFamily="34" charset="0"/>
                        </a:rPr>
                        <a:t>5,345</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2.0000</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478</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2.0000</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75,966</a:t>
                      </a:r>
                    </a:p>
                  </a:txBody>
                  <a:tcPr marL="9525" marR="9525" marT="9525" marB="0" anchor="b"/>
                </a:tc>
                <a:tc>
                  <a:txBody>
                    <a:bodyPr/>
                    <a:lstStyle/>
                    <a:p>
                      <a:pPr algn="r" fontAlgn="b"/>
                      <a:r>
                        <a:rPr lang="en-US" sz="2400" b="0" i="0" u="none" strike="noStrike">
                          <a:solidFill>
                            <a:srgbClr val="000000"/>
                          </a:solidFill>
                          <a:effectLst/>
                          <a:latin typeface="Calibri" panose="020F0502020204030204" pitchFamily="34" charset="0"/>
                        </a:rPr>
                        <a:t>2.0000</a:t>
                      </a:r>
                    </a:p>
                  </a:txBody>
                  <a:tcPr marL="9525" marR="9525" marT="9525" marB="0" anchor="b"/>
                </a:tc>
                <a:tc>
                  <a:txBody>
                    <a:bodyPr/>
                    <a:lstStyle/>
                    <a:p>
                      <a:pPr algn="r" fontAlgn="b"/>
                      <a:r>
                        <a:rPr lang="en-US" sz="2400" b="0" i="0" u="none" strike="noStrike" dirty="0">
                          <a:solidFill>
                            <a:srgbClr val="000000"/>
                          </a:solidFill>
                          <a:effectLst/>
                          <a:latin typeface="Calibri" panose="020F0502020204030204" pitchFamily="34" charset="0"/>
                        </a:rPr>
                        <a:t>3.9506</a:t>
                      </a:r>
                    </a:p>
                  </a:txBody>
                  <a:tcPr marL="9525" marR="9525" marT="9525" marB="0" anchor="b"/>
                </a:tc>
                <a:extLst>
                  <a:ext uri="{0D108BD9-81ED-4DB2-BD59-A6C34878D82A}">
                    <a16:rowId xmlns:a16="http://schemas.microsoft.com/office/drawing/2014/main" val="3973314391"/>
                  </a:ext>
                </a:extLst>
              </a:tr>
            </a:tbl>
          </a:graphicData>
        </a:graphic>
      </p:graphicFrame>
    </p:spTree>
    <p:extLst>
      <p:ext uri="{BB962C8B-B14F-4D97-AF65-F5344CB8AC3E}">
        <p14:creationId xmlns:p14="http://schemas.microsoft.com/office/powerpoint/2010/main" val="100554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EAFEE6-B1C6-4F39-8FBC-7AC1E7C14391}"/>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5F379D05-71F6-4400-9474-D445D4747B8A}"/>
              </a:ext>
            </a:extLst>
          </p:cNvPr>
          <p:cNvSpPr>
            <a:spLocks noGrp="1"/>
          </p:cNvSpPr>
          <p:nvPr>
            <p:ph type="title"/>
          </p:nvPr>
        </p:nvSpPr>
        <p:spPr/>
        <p:txBody>
          <a:bodyPr/>
          <a:lstStyle/>
          <a:p>
            <a:r>
              <a:rPr lang="en-US" dirty="0"/>
              <a:t>Exclusion Criteria from the Original Data File</a:t>
            </a:r>
          </a:p>
        </p:txBody>
      </p:sp>
      <p:graphicFrame>
        <p:nvGraphicFramePr>
          <p:cNvPr id="6" name="Content Placeholder 5">
            <a:extLst>
              <a:ext uri="{FF2B5EF4-FFF2-40B4-BE49-F238E27FC236}">
                <a16:creationId xmlns:a16="http://schemas.microsoft.com/office/drawing/2014/main" id="{79958946-541E-4372-860C-AB7CD29D72B1}"/>
              </a:ext>
            </a:extLst>
          </p:cNvPr>
          <p:cNvGraphicFramePr>
            <a:graphicFrameLocks noGrp="1"/>
          </p:cNvGraphicFramePr>
          <p:nvPr>
            <p:ph idx="1"/>
            <p:extLst>
              <p:ext uri="{D42A27DB-BD31-4B8C-83A1-F6EECF244321}">
                <p14:modId xmlns:p14="http://schemas.microsoft.com/office/powerpoint/2010/main" val="1602154906"/>
              </p:ext>
            </p:extLst>
          </p:nvPr>
        </p:nvGraphicFramePr>
        <p:xfrm>
          <a:off x="559833" y="1019364"/>
          <a:ext cx="8024334" cy="5417964"/>
        </p:xfrm>
        <a:graphic>
          <a:graphicData uri="http://schemas.openxmlformats.org/drawingml/2006/table">
            <a:tbl>
              <a:tblPr firstRow="1" firstCol="1" bandRow="1">
                <a:tableStyleId>{5C22544A-7EE6-4342-B048-85BDC9FD1C3A}</a:tableStyleId>
              </a:tblPr>
              <a:tblGrid>
                <a:gridCol w="3197179">
                  <a:extLst>
                    <a:ext uri="{9D8B030D-6E8A-4147-A177-3AD203B41FA5}">
                      <a16:colId xmlns:a16="http://schemas.microsoft.com/office/drawing/2014/main" val="948782671"/>
                    </a:ext>
                  </a:extLst>
                </a:gridCol>
                <a:gridCol w="4827155">
                  <a:extLst>
                    <a:ext uri="{9D8B030D-6E8A-4147-A177-3AD203B41FA5}">
                      <a16:colId xmlns:a16="http://schemas.microsoft.com/office/drawing/2014/main" val="1041081533"/>
                    </a:ext>
                  </a:extLst>
                </a:gridCol>
              </a:tblGrid>
              <a:tr h="0">
                <a:tc>
                  <a:txBody>
                    <a:bodyPr/>
                    <a:lstStyle/>
                    <a:p>
                      <a:pPr marL="0" marR="0" algn="ctr">
                        <a:lnSpc>
                          <a:spcPct val="107000"/>
                        </a:lnSpc>
                        <a:spcBef>
                          <a:spcPts val="300"/>
                        </a:spcBef>
                        <a:spcAft>
                          <a:spcPts val="300"/>
                        </a:spcAft>
                      </a:pPr>
                      <a:r>
                        <a:rPr lang="en-US" sz="1400">
                          <a:effectLst/>
                        </a:rPr>
                        <a:t>Exclusion</a:t>
                      </a:r>
                      <a:endParaRPr lang="en-US" sz="1400" b="1">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nchor="b"/>
                </a:tc>
                <a:tc>
                  <a:txBody>
                    <a:bodyPr/>
                    <a:lstStyle/>
                    <a:p>
                      <a:pPr marL="0" marR="0" algn="ctr">
                        <a:lnSpc>
                          <a:spcPct val="107000"/>
                        </a:lnSpc>
                        <a:spcBef>
                          <a:spcPts val="300"/>
                        </a:spcBef>
                        <a:spcAft>
                          <a:spcPts val="300"/>
                        </a:spcAft>
                      </a:pPr>
                      <a:r>
                        <a:rPr lang="en-US" sz="1400" dirty="0">
                          <a:effectLst/>
                        </a:rPr>
                        <a:t>Rationale</a:t>
                      </a:r>
                      <a:endParaRPr lang="en-US" sz="14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nchor="b"/>
                </a:tc>
                <a:extLst>
                  <a:ext uri="{0D108BD9-81ED-4DB2-BD59-A6C34878D82A}">
                    <a16:rowId xmlns:a16="http://schemas.microsoft.com/office/drawing/2014/main" val="2390305445"/>
                  </a:ext>
                </a:extLst>
              </a:tr>
              <a:tr h="386868">
                <a:tc>
                  <a:txBody>
                    <a:bodyPr/>
                    <a:lstStyle/>
                    <a:p>
                      <a:pPr marL="0" marR="0">
                        <a:lnSpc>
                          <a:spcPct val="107000"/>
                        </a:lnSpc>
                        <a:spcBef>
                          <a:spcPts val="300"/>
                        </a:spcBef>
                        <a:spcAft>
                          <a:spcPts val="300"/>
                        </a:spcAft>
                      </a:pPr>
                      <a:r>
                        <a:rPr lang="en-US" sz="1200" dirty="0">
                          <a:effectLst/>
                        </a:rPr>
                        <a:t>Claims with non-CLFS HCPCS codes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tc>
                  <a:txBody>
                    <a:bodyPr/>
                    <a:lstStyle/>
                    <a:p>
                      <a:pPr marL="0" marR="0">
                        <a:lnSpc>
                          <a:spcPct val="107000"/>
                        </a:lnSpc>
                        <a:spcBef>
                          <a:spcPts val="300"/>
                        </a:spcBef>
                        <a:spcAft>
                          <a:spcPts val="300"/>
                        </a:spcAft>
                      </a:pPr>
                      <a:r>
                        <a:rPr lang="en-US" sz="1200">
                          <a:effectLst/>
                        </a:rPr>
                        <a:t>Payment rates for codes not paid through the CLFS are not set using private payer rate data.</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extLst>
                  <a:ext uri="{0D108BD9-81ED-4DB2-BD59-A6C34878D82A}">
                    <a16:rowId xmlns:a16="http://schemas.microsoft.com/office/drawing/2014/main" val="4079941024"/>
                  </a:ext>
                </a:extLst>
              </a:tr>
              <a:tr h="386868">
                <a:tc>
                  <a:txBody>
                    <a:bodyPr/>
                    <a:lstStyle/>
                    <a:p>
                      <a:pPr marL="0" marR="0">
                        <a:lnSpc>
                          <a:spcPct val="107000"/>
                        </a:lnSpc>
                        <a:spcBef>
                          <a:spcPts val="300"/>
                        </a:spcBef>
                        <a:spcAft>
                          <a:spcPts val="300"/>
                        </a:spcAft>
                      </a:pPr>
                      <a:r>
                        <a:rPr lang="en-US" sz="1200">
                          <a:effectLst/>
                        </a:rPr>
                        <a:t>Claims with allowed charges or amount paid of $0</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tc>
                  <a:txBody>
                    <a:bodyPr/>
                    <a:lstStyle/>
                    <a:p>
                      <a:pPr marL="0" marR="0">
                        <a:lnSpc>
                          <a:spcPct val="107000"/>
                        </a:lnSpc>
                        <a:spcBef>
                          <a:spcPts val="300"/>
                        </a:spcBef>
                        <a:spcAft>
                          <a:spcPts val="300"/>
                        </a:spcAft>
                      </a:pPr>
                      <a:r>
                        <a:rPr lang="en-US" sz="1200">
                          <a:effectLst/>
                        </a:rPr>
                        <a:t>Eliminates non-paid claims.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extLst>
                  <a:ext uri="{0D108BD9-81ED-4DB2-BD59-A6C34878D82A}">
                    <a16:rowId xmlns:a16="http://schemas.microsoft.com/office/drawing/2014/main" val="2575854173"/>
                  </a:ext>
                </a:extLst>
              </a:tr>
              <a:tr h="1481951">
                <a:tc>
                  <a:txBody>
                    <a:bodyPr/>
                    <a:lstStyle/>
                    <a:p>
                      <a:pPr marL="0" marR="0">
                        <a:lnSpc>
                          <a:spcPct val="107000"/>
                        </a:lnSpc>
                        <a:spcBef>
                          <a:spcPts val="300"/>
                        </a:spcBef>
                        <a:spcAft>
                          <a:spcPts val="300"/>
                        </a:spcAft>
                      </a:pPr>
                      <a:r>
                        <a:rPr lang="en-US" sz="1200" dirty="0">
                          <a:effectLst/>
                        </a:rPr>
                        <a:t>Outpatient claims for CLFS HCPCS codes not paid through the CLFS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tc>
                  <a:txBody>
                    <a:bodyPr/>
                    <a:lstStyle/>
                    <a:p>
                      <a:pPr marL="0" marR="0">
                        <a:lnSpc>
                          <a:spcPct val="107000"/>
                        </a:lnSpc>
                        <a:spcBef>
                          <a:spcPts val="300"/>
                        </a:spcBef>
                        <a:spcAft>
                          <a:spcPts val="300"/>
                        </a:spcAft>
                      </a:pPr>
                      <a:r>
                        <a:rPr lang="en-US" sz="1200" dirty="0">
                          <a:effectLst/>
                        </a:rPr>
                        <a:t>Payment rates for claims not paid through the CLFS are not set using private payer rate data. For example, we excluded claims with type of bill 14X without a revenue center status indicator code of “A”; such claims are paid through other payment systems, such as the Outpatient Prospective Payment System, and not the CLFS.</a:t>
                      </a:r>
                    </a:p>
                    <a:p>
                      <a:pPr marL="0" marR="0">
                        <a:lnSpc>
                          <a:spcPct val="107000"/>
                        </a:lnSpc>
                        <a:spcBef>
                          <a:spcPts val="300"/>
                        </a:spcBef>
                        <a:spcAft>
                          <a:spcPts val="300"/>
                        </a:spcAft>
                      </a:pPr>
                      <a:r>
                        <a:rPr lang="en-US" sz="1200" dirty="0">
                          <a:effectLst/>
                        </a:rPr>
                        <a:t>Please see Appendix C for details.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extLst>
                  <a:ext uri="{0D108BD9-81ED-4DB2-BD59-A6C34878D82A}">
                    <a16:rowId xmlns:a16="http://schemas.microsoft.com/office/drawing/2014/main" val="3119542041"/>
                  </a:ext>
                </a:extLst>
              </a:tr>
              <a:tr h="386868">
                <a:tc>
                  <a:txBody>
                    <a:bodyPr/>
                    <a:lstStyle/>
                    <a:p>
                      <a:pPr marL="0" marR="0">
                        <a:lnSpc>
                          <a:spcPct val="107000"/>
                        </a:lnSpc>
                        <a:spcBef>
                          <a:spcPts val="300"/>
                        </a:spcBef>
                        <a:spcAft>
                          <a:spcPts val="300"/>
                        </a:spcAft>
                      </a:pPr>
                      <a:r>
                        <a:rPr lang="en-US" sz="1200">
                          <a:effectLst/>
                        </a:rPr>
                        <a:t>Claims with Type of Bill 12X and 13X </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tc>
                  <a:txBody>
                    <a:bodyPr/>
                    <a:lstStyle/>
                    <a:p>
                      <a:pPr marL="0" marR="0">
                        <a:lnSpc>
                          <a:spcPct val="107000"/>
                        </a:lnSpc>
                        <a:spcBef>
                          <a:spcPts val="300"/>
                        </a:spcBef>
                        <a:spcAft>
                          <a:spcPts val="300"/>
                        </a:spcAft>
                      </a:pPr>
                      <a:r>
                        <a:rPr lang="en-US" sz="1200">
                          <a:effectLst/>
                        </a:rPr>
                        <a:t>We excluded claims for hospital inpatient and outpatient services. Please see the discussion above for our rationale.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extLst>
                  <a:ext uri="{0D108BD9-81ED-4DB2-BD59-A6C34878D82A}">
                    <a16:rowId xmlns:a16="http://schemas.microsoft.com/office/drawing/2014/main" val="3749430229"/>
                  </a:ext>
                </a:extLst>
              </a:tr>
              <a:tr h="587165">
                <a:tc>
                  <a:txBody>
                    <a:bodyPr/>
                    <a:lstStyle/>
                    <a:p>
                      <a:pPr marL="0" marR="0">
                        <a:lnSpc>
                          <a:spcPct val="107000"/>
                        </a:lnSpc>
                        <a:spcBef>
                          <a:spcPts val="300"/>
                        </a:spcBef>
                        <a:spcAft>
                          <a:spcPts val="300"/>
                        </a:spcAft>
                      </a:pPr>
                      <a:r>
                        <a:rPr lang="en-US" sz="1200">
                          <a:effectLst/>
                        </a:rPr>
                        <a:t>HCPCS codes for specimen collection, travel allowances, and unlisted lab codes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tc>
                  <a:txBody>
                    <a:bodyPr/>
                    <a:lstStyle/>
                    <a:p>
                      <a:pPr marL="0" marR="0">
                        <a:lnSpc>
                          <a:spcPct val="107000"/>
                        </a:lnSpc>
                        <a:spcBef>
                          <a:spcPts val="300"/>
                        </a:spcBef>
                        <a:spcAft>
                          <a:spcPts val="300"/>
                        </a:spcAft>
                      </a:pPr>
                      <a:r>
                        <a:rPr lang="en-US" sz="1200">
                          <a:effectLst/>
                        </a:rPr>
                        <a:t>These codes are excluded because they are not lab tests or are not priced based on private payer rates. Please see Appendix B for a list of these codes.</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extLst>
                  <a:ext uri="{0D108BD9-81ED-4DB2-BD59-A6C34878D82A}">
                    <a16:rowId xmlns:a16="http://schemas.microsoft.com/office/drawing/2014/main" val="4227318657"/>
                  </a:ext>
                </a:extLst>
              </a:tr>
              <a:tr h="787463">
                <a:tc>
                  <a:txBody>
                    <a:bodyPr/>
                    <a:lstStyle/>
                    <a:p>
                      <a:pPr marL="0" marR="0">
                        <a:lnSpc>
                          <a:spcPct val="107000"/>
                        </a:lnSpc>
                        <a:spcBef>
                          <a:spcPts val="300"/>
                        </a:spcBef>
                        <a:spcAft>
                          <a:spcPts val="300"/>
                        </a:spcAft>
                      </a:pPr>
                      <a:r>
                        <a:rPr lang="en-US" sz="1200">
                          <a:effectLst/>
                        </a:rPr>
                        <a:t>Claims billed by placeholder NPIs 9999999992 from the carrier file and 9999999996 from the outpatient file</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tc>
                  <a:txBody>
                    <a:bodyPr/>
                    <a:lstStyle/>
                    <a:p>
                      <a:pPr marL="0" marR="0">
                        <a:lnSpc>
                          <a:spcPct val="107000"/>
                        </a:lnSpc>
                        <a:spcBef>
                          <a:spcPts val="300"/>
                        </a:spcBef>
                        <a:spcAft>
                          <a:spcPts val="300"/>
                        </a:spcAft>
                      </a:pPr>
                      <a:r>
                        <a:rPr lang="en-US" sz="1200">
                          <a:effectLst/>
                        </a:rPr>
                        <a:t>We cannot identify the labs corresponding to these placeholder NPIs and therefore would not be able to sample them.  </a:t>
                      </a:r>
                      <a:endParaRPr lang="en-US"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extLst>
                  <a:ext uri="{0D108BD9-81ED-4DB2-BD59-A6C34878D82A}">
                    <a16:rowId xmlns:a16="http://schemas.microsoft.com/office/drawing/2014/main" val="918260769"/>
                  </a:ext>
                </a:extLst>
              </a:tr>
              <a:tr h="1188056">
                <a:tc>
                  <a:txBody>
                    <a:bodyPr/>
                    <a:lstStyle/>
                    <a:p>
                      <a:pPr marL="0" marR="0">
                        <a:lnSpc>
                          <a:spcPct val="107000"/>
                        </a:lnSpc>
                        <a:spcBef>
                          <a:spcPts val="300"/>
                        </a:spcBef>
                        <a:spcAft>
                          <a:spcPts val="300"/>
                        </a:spcAft>
                      </a:pPr>
                      <a:r>
                        <a:rPr lang="en-US" sz="1200" dirty="0">
                          <a:effectLst/>
                        </a:rPr>
                        <a:t>Exclude the professional component of claims for CLFS codes</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tc>
                  <a:txBody>
                    <a:bodyPr/>
                    <a:lstStyle/>
                    <a:p>
                      <a:pPr marL="0" marR="0">
                        <a:lnSpc>
                          <a:spcPct val="107000"/>
                        </a:lnSpc>
                        <a:spcBef>
                          <a:spcPts val="300"/>
                        </a:spcBef>
                        <a:spcAft>
                          <a:spcPts val="300"/>
                        </a:spcAft>
                      </a:pPr>
                      <a:r>
                        <a:rPr lang="en-US" sz="1200" dirty="0">
                          <a:effectLst/>
                        </a:rPr>
                        <a:t>Claims for some CLFS codes include both a professional component and a lab component. Claims for the professional component is billed through the Medicare physician fee schedule and not the CLFS. As a result, we exclude the claims for the professional component and include the claims for the lab component.</a:t>
                      </a:r>
                      <a:endParaRPr lang="en-US"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7305" marR="27305" marT="0" marB="0"/>
                </a:tc>
                <a:extLst>
                  <a:ext uri="{0D108BD9-81ED-4DB2-BD59-A6C34878D82A}">
                    <a16:rowId xmlns:a16="http://schemas.microsoft.com/office/drawing/2014/main" val="3626407296"/>
                  </a:ext>
                </a:extLst>
              </a:tr>
            </a:tbl>
          </a:graphicData>
        </a:graphic>
      </p:graphicFrame>
      <p:sp>
        <p:nvSpPr>
          <p:cNvPr id="5" name="Slide Number Placeholder 4">
            <a:extLst>
              <a:ext uri="{FF2B5EF4-FFF2-40B4-BE49-F238E27FC236}">
                <a16:creationId xmlns:a16="http://schemas.microsoft.com/office/drawing/2014/main" id="{D460A970-9E0E-41C0-A4B2-70C917D00A7E}"/>
              </a:ext>
            </a:extLst>
          </p:cNvPr>
          <p:cNvSpPr>
            <a:spLocks noGrp="1"/>
          </p:cNvSpPr>
          <p:nvPr>
            <p:ph type="sldNum" sz="quarter" idx="10"/>
          </p:nvPr>
        </p:nvSpPr>
        <p:spPr/>
        <p:txBody>
          <a:bodyPr/>
          <a:lstStyle/>
          <a:p>
            <a:fld id="{D4325D4D-289E-48C1-B277-2BEB492A7D19}" type="slidenum">
              <a:rPr lang="en-US" smtClean="0"/>
              <a:pPr/>
              <a:t>5</a:t>
            </a:fld>
            <a:endParaRPr lang="en-US"/>
          </a:p>
        </p:txBody>
      </p:sp>
    </p:spTree>
    <p:extLst>
      <p:ext uri="{BB962C8B-B14F-4D97-AF65-F5344CB8AC3E}">
        <p14:creationId xmlns:p14="http://schemas.microsoft.com/office/powerpoint/2010/main" val="375023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6EC8CB-C201-4F79-BB8D-E4128121801E}"/>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BC2CC3FB-CF95-4845-8D87-BB875586F58C}"/>
              </a:ext>
            </a:extLst>
          </p:cNvPr>
          <p:cNvSpPr>
            <a:spLocks noGrp="1"/>
          </p:cNvSpPr>
          <p:nvPr>
            <p:ph type="title"/>
          </p:nvPr>
        </p:nvSpPr>
        <p:spPr/>
        <p:txBody>
          <a:bodyPr/>
          <a:lstStyle/>
          <a:p>
            <a:r>
              <a:rPr lang="en-US" dirty="0"/>
              <a:t>Monte Carlo Simulation: Factors with Levels</a:t>
            </a:r>
          </a:p>
        </p:txBody>
      </p:sp>
      <p:graphicFrame>
        <p:nvGraphicFramePr>
          <p:cNvPr id="6" name="Table 6">
            <a:extLst>
              <a:ext uri="{FF2B5EF4-FFF2-40B4-BE49-F238E27FC236}">
                <a16:creationId xmlns:a16="http://schemas.microsoft.com/office/drawing/2014/main" id="{9528EFEE-84B7-4CAB-B47C-71B6A5091E15}"/>
              </a:ext>
            </a:extLst>
          </p:cNvPr>
          <p:cNvGraphicFramePr>
            <a:graphicFrameLocks noGrp="1"/>
          </p:cNvGraphicFramePr>
          <p:nvPr>
            <p:ph idx="1"/>
            <p:extLst>
              <p:ext uri="{D42A27DB-BD31-4B8C-83A1-F6EECF244321}">
                <p14:modId xmlns:p14="http://schemas.microsoft.com/office/powerpoint/2010/main" val="2600001884"/>
              </p:ext>
            </p:extLst>
          </p:nvPr>
        </p:nvGraphicFramePr>
        <p:xfrm>
          <a:off x="896585" y="1219200"/>
          <a:ext cx="3016578" cy="1828800"/>
        </p:xfrm>
        <a:graphic>
          <a:graphicData uri="http://schemas.openxmlformats.org/drawingml/2006/table">
            <a:tbl>
              <a:tblPr firstRow="1" bandRow="1">
                <a:tableStyleId>{5C22544A-7EE6-4342-B048-85BDC9FD1C3A}</a:tableStyleId>
              </a:tblPr>
              <a:tblGrid>
                <a:gridCol w="3016578">
                  <a:extLst>
                    <a:ext uri="{9D8B030D-6E8A-4147-A177-3AD203B41FA5}">
                      <a16:colId xmlns:a16="http://schemas.microsoft.com/office/drawing/2014/main" val="2924773845"/>
                    </a:ext>
                  </a:extLst>
                </a:gridCol>
              </a:tblGrid>
              <a:tr h="370840">
                <a:tc>
                  <a:txBody>
                    <a:bodyPr/>
                    <a:lstStyle/>
                    <a:p>
                      <a:r>
                        <a:rPr lang="en-US" dirty="0"/>
                        <a:t>Lab type</a:t>
                      </a:r>
                    </a:p>
                  </a:txBody>
                  <a:tcPr/>
                </a:tc>
                <a:extLst>
                  <a:ext uri="{0D108BD9-81ED-4DB2-BD59-A6C34878D82A}">
                    <a16:rowId xmlns:a16="http://schemas.microsoft.com/office/drawing/2014/main" val="3867997577"/>
                  </a:ext>
                </a:extLst>
              </a:tr>
              <a:tr h="370840">
                <a:tc>
                  <a:txBody>
                    <a:bodyPr/>
                    <a:lstStyle/>
                    <a:p>
                      <a:r>
                        <a:rPr lang="en-US" dirty="0"/>
                        <a:t>Hospital labs</a:t>
                      </a:r>
                    </a:p>
                  </a:txBody>
                  <a:tcPr/>
                </a:tc>
                <a:extLst>
                  <a:ext uri="{0D108BD9-81ED-4DB2-BD59-A6C34878D82A}">
                    <a16:rowId xmlns:a16="http://schemas.microsoft.com/office/drawing/2014/main" val="1880585874"/>
                  </a:ext>
                </a:extLst>
              </a:tr>
              <a:tr h="370840">
                <a:tc>
                  <a:txBody>
                    <a:bodyPr/>
                    <a:lstStyle/>
                    <a:p>
                      <a:r>
                        <a:rPr lang="en-US" dirty="0"/>
                        <a:t>Independent labs</a:t>
                      </a:r>
                    </a:p>
                  </a:txBody>
                  <a:tcPr/>
                </a:tc>
                <a:extLst>
                  <a:ext uri="{0D108BD9-81ED-4DB2-BD59-A6C34878D82A}">
                    <a16:rowId xmlns:a16="http://schemas.microsoft.com/office/drawing/2014/main" val="1082771995"/>
                  </a:ext>
                </a:extLst>
              </a:tr>
              <a:tr h="370840">
                <a:tc>
                  <a:txBody>
                    <a:bodyPr/>
                    <a:lstStyle/>
                    <a:p>
                      <a:r>
                        <a:rPr lang="en-US" dirty="0"/>
                        <a:t>Physician Office labs</a:t>
                      </a:r>
                    </a:p>
                  </a:txBody>
                  <a:tcPr/>
                </a:tc>
                <a:extLst>
                  <a:ext uri="{0D108BD9-81ED-4DB2-BD59-A6C34878D82A}">
                    <a16:rowId xmlns:a16="http://schemas.microsoft.com/office/drawing/2014/main" val="2136048354"/>
                  </a:ext>
                </a:extLst>
              </a:tr>
            </a:tbl>
          </a:graphicData>
        </a:graphic>
      </p:graphicFrame>
      <p:sp>
        <p:nvSpPr>
          <p:cNvPr id="5" name="Slide Number Placeholder 4">
            <a:extLst>
              <a:ext uri="{FF2B5EF4-FFF2-40B4-BE49-F238E27FC236}">
                <a16:creationId xmlns:a16="http://schemas.microsoft.com/office/drawing/2014/main" id="{1C7497EC-C997-4B72-9E0B-13DE742900C4}"/>
              </a:ext>
            </a:extLst>
          </p:cNvPr>
          <p:cNvSpPr>
            <a:spLocks noGrp="1"/>
          </p:cNvSpPr>
          <p:nvPr>
            <p:ph type="sldNum" sz="quarter" idx="10"/>
          </p:nvPr>
        </p:nvSpPr>
        <p:spPr/>
        <p:txBody>
          <a:bodyPr/>
          <a:lstStyle/>
          <a:p>
            <a:fld id="{D4325D4D-289E-48C1-B277-2BEB492A7D19}" type="slidenum">
              <a:rPr lang="en-US" smtClean="0"/>
              <a:pPr/>
              <a:t>6</a:t>
            </a:fld>
            <a:endParaRPr lang="en-US"/>
          </a:p>
        </p:txBody>
      </p:sp>
      <p:graphicFrame>
        <p:nvGraphicFramePr>
          <p:cNvPr id="7" name="Table 7">
            <a:extLst>
              <a:ext uri="{FF2B5EF4-FFF2-40B4-BE49-F238E27FC236}">
                <a16:creationId xmlns:a16="http://schemas.microsoft.com/office/drawing/2014/main" id="{1D61B5AA-5A6D-4FF8-AF74-CCD19536EFB3}"/>
              </a:ext>
            </a:extLst>
          </p:cNvPr>
          <p:cNvGraphicFramePr>
            <a:graphicFrameLocks noGrp="1"/>
          </p:cNvGraphicFramePr>
          <p:nvPr>
            <p:extLst>
              <p:ext uri="{D42A27DB-BD31-4B8C-83A1-F6EECF244321}">
                <p14:modId xmlns:p14="http://schemas.microsoft.com/office/powerpoint/2010/main" val="2528269316"/>
              </p:ext>
            </p:extLst>
          </p:nvPr>
        </p:nvGraphicFramePr>
        <p:xfrm>
          <a:off x="4558284" y="1219200"/>
          <a:ext cx="3689131" cy="1371600"/>
        </p:xfrm>
        <a:graphic>
          <a:graphicData uri="http://schemas.openxmlformats.org/drawingml/2006/table">
            <a:tbl>
              <a:tblPr firstRow="1" bandRow="1">
                <a:tableStyleId>{5C22544A-7EE6-4342-B048-85BDC9FD1C3A}</a:tableStyleId>
              </a:tblPr>
              <a:tblGrid>
                <a:gridCol w="3689131">
                  <a:extLst>
                    <a:ext uri="{9D8B030D-6E8A-4147-A177-3AD203B41FA5}">
                      <a16:colId xmlns:a16="http://schemas.microsoft.com/office/drawing/2014/main" val="2222449631"/>
                    </a:ext>
                  </a:extLst>
                </a:gridCol>
              </a:tblGrid>
              <a:tr h="370840">
                <a:tc>
                  <a:txBody>
                    <a:bodyPr/>
                    <a:lstStyle/>
                    <a:p>
                      <a:r>
                        <a:rPr lang="en-US" dirty="0"/>
                        <a:t>Sampling Methodology</a:t>
                      </a:r>
                    </a:p>
                  </a:txBody>
                  <a:tcPr/>
                </a:tc>
                <a:extLst>
                  <a:ext uri="{0D108BD9-81ED-4DB2-BD59-A6C34878D82A}">
                    <a16:rowId xmlns:a16="http://schemas.microsoft.com/office/drawing/2014/main" val="2053909238"/>
                  </a:ext>
                </a:extLst>
              </a:tr>
              <a:tr h="370840">
                <a:tc>
                  <a:txBody>
                    <a:bodyPr/>
                    <a:lstStyle/>
                    <a:p>
                      <a:r>
                        <a:rPr lang="en-US" dirty="0"/>
                        <a:t>MPPS</a:t>
                      </a:r>
                    </a:p>
                  </a:txBody>
                  <a:tcPr/>
                </a:tc>
                <a:extLst>
                  <a:ext uri="{0D108BD9-81ED-4DB2-BD59-A6C34878D82A}">
                    <a16:rowId xmlns:a16="http://schemas.microsoft.com/office/drawing/2014/main" val="2300228763"/>
                  </a:ext>
                </a:extLst>
              </a:tr>
              <a:tr h="370840">
                <a:tc>
                  <a:txBody>
                    <a:bodyPr/>
                    <a:lstStyle/>
                    <a:p>
                      <a:r>
                        <a:rPr lang="en-US" dirty="0"/>
                        <a:t>SSPPS</a:t>
                      </a:r>
                    </a:p>
                  </a:txBody>
                  <a:tcPr/>
                </a:tc>
                <a:extLst>
                  <a:ext uri="{0D108BD9-81ED-4DB2-BD59-A6C34878D82A}">
                    <a16:rowId xmlns:a16="http://schemas.microsoft.com/office/drawing/2014/main" val="732103421"/>
                  </a:ext>
                </a:extLst>
              </a:tr>
            </a:tbl>
          </a:graphicData>
        </a:graphic>
      </p:graphicFrame>
      <p:graphicFrame>
        <p:nvGraphicFramePr>
          <p:cNvPr id="8" name="Table 8">
            <a:extLst>
              <a:ext uri="{FF2B5EF4-FFF2-40B4-BE49-F238E27FC236}">
                <a16:creationId xmlns:a16="http://schemas.microsoft.com/office/drawing/2014/main" id="{54B389F0-83C5-45E4-A77C-6F8CBE9A74DF}"/>
              </a:ext>
            </a:extLst>
          </p:cNvPr>
          <p:cNvGraphicFramePr>
            <a:graphicFrameLocks noGrp="1"/>
          </p:cNvGraphicFramePr>
          <p:nvPr>
            <p:extLst>
              <p:ext uri="{D42A27DB-BD31-4B8C-83A1-F6EECF244321}">
                <p14:modId xmlns:p14="http://schemas.microsoft.com/office/powerpoint/2010/main" val="2457944880"/>
              </p:ext>
            </p:extLst>
          </p:nvPr>
        </p:nvGraphicFramePr>
        <p:xfrm>
          <a:off x="896585" y="3429000"/>
          <a:ext cx="3016578" cy="1828800"/>
        </p:xfrm>
        <a:graphic>
          <a:graphicData uri="http://schemas.openxmlformats.org/drawingml/2006/table">
            <a:tbl>
              <a:tblPr firstRow="1" bandRow="1">
                <a:tableStyleId>{5C22544A-7EE6-4342-B048-85BDC9FD1C3A}</a:tableStyleId>
              </a:tblPr>
              <a:tblGrid>
                <a:gridCol w="3016578">
                  <a:extLst>
                    <a:ext uri="{9D8B030D-6E8A-4147-A177-3AD203B41FA5}">
                      <a16:colId xmlns:a16="http://schemas.microsoft.com/office/drawing/2014/main" val="339879023"/>
                    </a:ext>
                  </a:extLst>
                </a:gridCol>
              </a:tblGrid>
              <a:tr h="328800">
                <a:tc>
                  <a:txBody>
                    <a:bodyPr/>
                    <a:lstStyle/>
                    <a:p>
                      <a:r>
                        <a:rPr lang="en-US" dirty="0"/>
                        <a:t>Target Sample Size</a:t>
                      </a:r>
                    </a:p>
                  </a:txBody>
                  <a:tcPr/>
                </a:tc>
                <a:extLst>
                  <a:ext uri="{0D108BD9-81ED-4DB2-BD59-A6C34878D82A}">
                    <a16:rowId xmlns:a16="http://schemas.microsoft.com/office/drawing/2014/main" val="1489611206"/>
                  </a:ext>
                </a:extLst>
              </a:tr>
              <a:tr h="370840">
                <a:tc>
                  <a:txBody>
                    <a:bodyPr/>
                    <a:lstStyle/>
                    <a:p>
                      <a:r>
                        <a:rPr lang="en-US" dirty="0"/>
                        <a:t>10</a:t>
                      </a:r>
                    </a:p>
                  </a:txBody>
                  <a:tcPr/>
                </a:tc>
                <a:extLst>
                  <a:ext uri="{0D108BD9-81ED-4DB2-BD59-A6C34878D82A}">
                    <a16:rowId xmlns:a16="http://schemas.microsoft.com/office/drawing/2014/main" val="4111957948"/>
                  </a:ext>
                </a:extLst>
              </a:tr>
              <a:tr h="370840">
                <a:tc>
                  <a:txBody>
                    <a:bodyPr/>
                    <a:lstStyle/>
                    <a:p>
                      <a:r>
                        <a:rPr lang="en-US" dirty="0"/>
                        <a:t>20</a:t>
                      </a:r>
                    </a:p>
                  </a:txBody>
                  <a:tcPr/>
                </a:tc>
                <a:extLst>
                  <a:ext uri="{0D108BD9-81ED-4DB2-BD59-A6C34878D82A}">
                    <a16:rowId xmlns:a16="http://schemas.microsoft.com/office/drawing/2014/main" val="789842805"/>
                  </a:ext>
                </a:extLst>
              </a:tr>
              <a:tr h="370840">
                <a:tc>
                  <a:txBody>
                    <a:bodyPr/>
                    <a:lstStyle/>
                    <a:p>
                      <a:r>
                        <a:rPr lang="en-US" dirty="0"/>
                        <a:t>30</a:t>
                      </a:r>
                    </a:p>
                  </a:txBody>
                  <a:tcPr/>
                </a:tc>
                <a:extLst>
                  <a:ext uri="{0D108BD9-81ED-4DB2-BD59-A6C34878D82A}">
                    <a16:rowId xmlns:a16="http://schemas.microsoft.com/office/drawing/2014/main" val="4194914786"/>
                  </a:ext>
                </a:extLst>
              </a:tr>
            </a:tbl>
          </a:graphicData>
        </a:graphic>
      </p:graphicFrame>
      <p:sp>
        <p:nvSpPr>
          <p:cNvPr id="9" name="TextBox 8">
            <a:extLst>
              <a:ext uri="{FF2B5EF4-FFF2-40B4-BE49-F238E27FC236}">
                <a16:creationId xmlns:a16="http://schemas.microsoft.com/office/drawing/2014/main" id="{84E73533-56BD-4825-9E86-66D495507968}"/>
              </a:ext>
            </a:extLst>
          </p:cNvPr>
          <p:cNvSpPr txBox="1"/>
          <p:nvPr/>
        </p:nvSpPr>
        <p:spPr>
          <a:xfrm>
            <a:off x="4558284" y="3429000"/>
            <a:ext cx="3689130" cy="1569660"/>
          </a:xfrm>
          <a:prstGeom prst="rect">
            <a:avLst/>
          </a:prstGeom>
          <a:noFill/>
        </p:spPr>
        <p:txBody>
          <a:bodyPr wrap="square" rtlCol="0">
            <a:spAutoFit/>
          </a:bodyPr>
          <a:lstStyle/>
          <a:p>
            <a:r>
              <a:rPr lang="en-US" sz="2400" dirty="0"/>
              <a:t>3x3x2 = 18 Treatments</a:t>
            </a:r>
          </a:p>
          <a:p>
            <a:endParaRPr lang="en-US" sz="2400" dirty="0"/>
          </a:p>
          <a:p>
            <a:r>
              <a:rPr lang="en-US" sz="2400" dirty="0"/>
              <a:t>For each treatment, we did 1,000 replicates</a:t>
            </a:r>
          </a:p>
        </p:txBody>
      </p:sp>
    </p:spTree>
    <p:extLst>
      <p:ext uri="{BB962C8B-B14F-4D97-AF65-F5344CB8AC3E}">
        <p14:creationId xmlns:p14="http://schemas.microsoft.com/office/powerpoint/2010/main" val="238476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028EFD-1E0D-4DEE-AD6A-B58E94979EDD}"/>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2C576A33-7C38-4FDE-8773-35A26AB482D5}"/>
              </a:ext>
            </a:extLst>
          </p:cNvPr>
          <p:cNvSpPr>
            <a:spLocks noGrp="1"/>
          </p:cNvSpPr>
          <p:nvPr>
            <p:ph type="title"/>
          </p:nvPr>
        </p:nvSpPr>
        <p:spPr/>
        <p:txBody>
          <a:bodyPr/>
          <a:lstStyle/>
          <a:p>
            <a:r>
              <a:rPr lang="en-US" dirty="0"/>
              <a:t>Example Table Comparing Relative Bias and Sample Size for SPPS and MPPS</a:t>
            </a:r>
          </a:p>
        </p:txBody>
      </p:sp>
      <p:graphicFrame>
        <p:nvGraphicFramePr>
          <p:cNvPr id="6" name="Content Placeholder 5">
            <a:extLst>
              <a:ext uri="{FF2B5EF4-FFF2-40B4-BE49-F238E27FC236}">
                <a16:creationId xmlns:a16="http://schemas.microsoft.com/office/drawing/2014/main" id="{5AB51044-5A54-4381-A976-A505021C1D6E}"/>
              </a:ext>
            </a:extLst>
          </p:cNvPr>
          <p:cNvGraphicFramePr>
            <a:graphicFrameLocks noGrp="1"/>
          </p:cNvGraphicFramePr>
          <p:nvPr>
            <p:ph idx="1"/>
            <p:extLst>
              <p:ext uri="{D42A27DB-BD31-4B8C-83A1-F6EECF244321}">
                <p14:modId xmlns:p14="http://schemas.microsoft.com/office/powerpoint/2010/main" val="810905374"/>
              </p:ext>
            </p:extLst>
          </p:nvPr>
        </p:nvGraphicFramePr>
        <p:xfrm>
          <a:off x="462454" y="1061544"/>
          <a:ext cx="8113984" cy="4562490"/>
        </p:xfrm>
        <a:graphic>
          <a:graphicData uri="http://schemas.openxmlformats.org/drawingml/2006/table">
            <a:tbl>
              <a:tblPr firstRow="1" firstCol="1" bandRow="1">
                <a:tableStyleId>{5C22544A-7EE6-4342-B048-85BDC9FD1C3A}</a:tableStyleId>
              </a:tblPr>
              <a:tblGrid>
                <a:gridCol w="767040">
                  <a:extLst>
                    <a:ext uri="{9D8B030D-6E8A-4147-A177-3AD203B41FA5}">
                      <a16:colId xmlns:a16="http://schemas.microsoft.com/office/drawing/2014/main" val="3653306684"/>
                    </a:ext>
                  </a:extLst>
                </a:gridCol>
                <a:gridCol w="611591">
                  <a:extLst>
                    <a:ext uri="{9D8B030D-6E8A-4147-A177-3AD203B41FA5}">
                      <a16:colId xmlns:a16="http://schemas.microsoft.com/office/drawing/2014/main" val="2435202778"/>
                    </a:ext>
                  </a:extLst>
                </a:gridCol>
                <a:gridCol w="611591">
                  <a:extLst>
                    <a:ext uri="{9D8B030D-6E8A-4147-A177-3AD203B41FA5}">
                      <a16:colId xmlns:a16="http://schemas.microsoft.com/office/drawing/2014/main" val="926772718"/>
                    </a:ext>
                  </a:extLst>
                </a:gridCol>
                <a:gridCol w="613162">
                  <a:extLst>
                    <a:ext uri="{9D8B030D-6E8A-4147-A177-3AD203B41FA5}">
                      <a16:colId xmlns:a16="http://schemas.microsoft.com/office/drawing/2014/main" val="2378226034"/>
                    </a:ext>
                  </a:extLst>
                </a:gridCol>
                <a:gridCol w="613162">
                  <a:extLst>
                    <a:ext uri="{9D8B030D-6E8A-4147-A177-3AD203B41FA5}">
                      <a16:colId xmlns:a16="http://schemas.microsoft.com/office/drawing/2014/main" val="3265718716"/>
                    </a:ext>
                  </a:extLst>
                </a:gridCol>
                <a:gridCol w="613162">
                  <a:extLst>
                    <a:ext uri="{9D8B030D-6E8A-4147-A177-3AD203B41FA5}">
                      <a16:colId xmlns:a16="http://schemas.microsoft.com/office/drawing/2014/main" val="2370525977"/>
                    </a:ext>
                  </a:extLst>
                </a:gridCol>
                <a:gridCol w="613162">
                  <a:extLst>
                    <a:ext uri="{9D8B030D-6E8A-4147-A177-3AD203B41FA5}">
                      <a16:colId xmlns:a16="http://schemas.microsoft.com/office/drawing/2014/main" val="3371878757"/>
                    </a:ext>
                  </a:extLst>
                </a:gridCol>
                <a:gridCol w="612375">
                  <a:extLst>
                    <a:ext uri="{9D8B030D-6E8A-4147-A177-3AD203B41FA5}">
                      <a16:colId xmlns:a16="http://schemas.microsoft.com/office/drawing/2014/main" val="3154897391"/>
                    </a:ext>
                  </a:extLst>
                </a:gridCol>
                <a:gridCol w="612375">
                  <a:extLst>
                    <a:ext uri="{9D8B030D-6E8A-4147-A177-3AD203B41FA5}">
                      <a16:colId xmlns:a16="http://schemas.microsoft.com/office/drawing/2014/main" val="4026406843"/>
                    </a:ext>
                  </a:extLst>
                </a:gridCol>
                <a:gridCol w="611591">
                  <a:extLst>
                    <a:ext uri="{9D8B030D-6E8A-4147-A177-3AD203B41FA5}">
                      <a16:colId xmlns:a16="http://schemas.microsoft.com/office/drawing/2014/main" val="1061281752"/>
                    </a:ext>
                  </a:extLst>
                </a:gridCol>
                <a:gridCol w="611591">
                  <a:extLst>
                    <a:ext uri="{9D8B030D-6E8A-4147-A177-3AD203B41FA5}">
                      <a16:colId xmlns:a16="http://schemas.microsoft.com/office/drawing/2014/main" val="2567309394"/>
                    </a:ext>
                  </a:extLst>
                </a:gridCol>
                <a:gridCol w="611591">
                  <a:extLst>
                    <a:ext uri="{9D8B030D-6E8A-4147-A177-3AD203B41FA5}">
                      <a16:colId xmlns:a16="http://schemas.microsoft.com/office/drawing/2014/main" val="852183503"/>
                    </a:ext>
                  </a:extLst>
                </a:gridCol>
                <a:gridCol w="611591">
                  <a:extLst>
                    <a:ext uri="{9D8B030D-6E8A-4147-A177-3AD203B41FA5}">
                      <a16:colId xmlns:a16="http://schemas.microsoft.com/office/drawing/2014/main" val="1358751587"/>
                    </a:ext>
                  </a:extLst>
                </a:gridCol>
              </a:tblGrid>
              <a:tr h="367325">
                <a:tc rowSpan="5">
                  <a:txBody>
                    <a:bodyPr/>
                    <a:lstStyle/>
                    <a:p>
                      <a:pPr marL="0" marR="0" algn="ctr">
                        <a:lnSpc>
                          <a:spcPct val="150000"/>
                        </a:lnSpc>
                        <a:spcBef>
                          <a:spcPts val="0"/>
                        </a:spcBef>
                        <a:spcAft>
                          <a:spcPts val="0"/>
                        </a:spcAft>
                      </a:pPr>
                      <a:r>
                        <a:rPr lang="en-US" sz="1200" dirty="0">
                          <a:effectLst/>
                        </a:rPr>
                        <a:t> </a:t>
                      </a:r>
                      <a:endParaRPr lang="en-US" sz="1100" dirty="0">
                        <a:effectLst/>
                      </a:endParaRPr>
                    </a:p>
                    <a:p>
                      <a:pPr marL="0" marR="0" algn="ctr">
                        <a:lnSpc>
                          <a:spcPct val="150000"/>
                        </a:lnSpc>
                        <a:spcBef>
                          <a:spcPts val="0"/>
                        </a:spcBef>
                        <a:spcAft>
                          <a:spcPts val="0"/>
                        </a:spcAft>
                      </a:pPr>
                      <a:r>
                        <a:rPr lang="en-US" sz="1200" dirty="0">
                          <a:effectLst/>
                        </a:rPr>
                        <a:t> </a:t>
                      </a:r>
                      <a:endParaRPr lang="en-US" sz="1100" dirty="0">
                        <a:effectLst/>
                      </a:endParaRPr>
                    </a:p>
                    <a:p>
                      <a:pPr marL="0" marR="0" algn="ctr">
                        <a:lnSpc>
                          <a:spcPct val="150000"/>
                        </a:lnSpc>
                        <a:spcBef>
                          <a:spcPts val="0"/>
                        </a:spcBef>
                        <a:spcAft>
                          <a:spcPts val="0"/>
                        </a:spcAft>
                      </a:pPr>
                      <a:r>
                        <a:rPr lang="en-US" sz="1200" dirty="0">
                          <a:effectLst/>
                        </a:rPr>
                        <a:t>HCPCS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12">
                  <a:txBody>
                    <a:bodyPr/>
                    <a:lstStyle/>
                    <a:p>
                      <a:pPr marL="0" marR="0" algn="ctr">
                        <a:lnSpc>
                          <a:spcPct val="150000"/>
                        </a:lnSpc>
                        <a:spcBef>
                          <a:spcPts val="0"/>
                        </a:spcBef>
                        <a:spcAft>
                          <a:spcPts val="0"/>
                        </a:spcAft>
                      </a:pPr>
                      <a:r>
                        <a:rPr lang="en-US" sz="1200">
                          <a:effectLst/>
                        </a:rPr>
                        <a:t>Physician Office Labs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6684160"/>
                  </a:ext>
                </a:extLst>
              </a:tr>
              <a:tr h="336738">
                <a:tc vMerge="1">
                  <a:txBody>
                    <a:bodyPr/>
                    <a:lstStyle/>
                    <a:p>
                      <a:endParaRPr lang="en-US"/>
                    </a:p>
                  </a:txBody>
                  <a:tcPr/>
                </a:tc>
                <a:tc gridSpan="12">
                  <a:txBody>
                    <a:bodyPr/>
                    <a:lstStyle/>
                    <a:p>
                      <a:pPr marL="0" marR="0" algn="ctr">
                        <a:lnSpc>
                          <a:spcPct val="150000"/>
                        </a:lnSpc>
                        <a:spcBef>
                          <a:spcPts val="0"/>
                        </a:spcBef>
                        <a:spcAft>
                          <a:spcPts val="0"/>
                        </a:spcAft>
                      </a:pPr>
                      <a:r>
                        <a:rPr lang="en-US" sz="1100">
                          <a:effectLst/>
                        </a:rPr>
                        <a:t>Target Sample Size for Each HCPCS 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5219790"/>
                  </a:ext>
                </a:extLst>
              </a:tr>
              <a:tr h="336738">
                <a:tc vMerge="1">
                  <a:txBody>
                    <a:bodyPr/>
                    <a:lstStyle/>
                    <a:p>
                      <a:endParaRPr lang="en-US"/>
                    </a:p>
                  </a:txBody>
                  <a:tcPr/>
                </a:tc>
                <a:tc gridSpan="4">
                  <a:txBody>
                    <a:bodyPr/>
                    <a:lstStyle/>
                    <a:p>
                      <a:pPr marL="0" marR="0" algn="ctr">
                        <a:lnSpc>
                          <a:spcPct val="150000"/>
                        </a:lnSpc>
                        <a:spcBef>
                          <a:spcPts val="0"/>
                        </a:spcBef>
                        <a:spcAft>
                          <a:spcPts val="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r>
                        <a:rPr lang="en-US" sz="11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50000"/>
                        </a:lnSpc>
                        <a:spcBef>
                          <a:spcPts val="0"/>
                        </a:spcBef>
                        <a:spcAft>
                          <a:spcPts val="0"/>
                        </a:spcAf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7381039"/>
                  </a:ext>
                </a:extLst>
              </a:tr>
              <a:tr h="388607">
                <a:tc vMerge="1">
                  <a:txBody>
                    <a:bodyPr/>
                    <a:lstStyle/>
                    <a:p>
                      <a:endParaRPr lang="en-US"/>
                    </a:p>
                  </a:txBody>
                  <a:tcPr/>
                </a:tc>
                <a:tc gridSpan="2">
                  <a:txBody>
                    <a:bodyPr/>
                    <a:lstStyle/>
                    <a:p>
                      <a:pPr marL="0" marR="0" algn="ctr">
                        <a:lnSpc>
                          <a:spcPct val="150000"/>
                        </a:lnSpc>
                        <a:spcBef>
                          <a:spcPts val="0"/>
                        </a:spcBef>
                        <a:spcAft>
                          <a:spcPts val="0"/>
                        </a:spcAft>
                      </a:pPr>
                      <a:r>
                        <a:rPr lang="en-US" sz="1100">
                          <a:effectLst/>
                        </a:rPr>
                        <a:t> Relative Bias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100">
                          <a:effectLst/>
                        </a:rPr>
                        <a:t>Sample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100">
                          <a:effectLst/>
                        </a:rPr>
                        <a:t>Relative Bias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100">
                          <a:effectLst/>
                        </a:rPr>
                        <a:t>Sample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100">
                          <a:effectLst/>
                        </a:rPr>
                        <a:t>Relative Bias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100">
                          <a:effectLst/>
                        </a:rPr>
                        <a:t>Sample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615839958"/>
                  </a:ext>
                </a:extLst>
              </a:tr>
              <a:tr h="378372">
                <a:tc vMerge="1">
                  <a:txBody>
                    <a:bodyPr/>
                    <a:lstStyle/>
                    <a:p>
                      <a:endParaRPr lang="en-US"/>
                    </a:p>
                  </a:txBody>
                  <a:tcPr/>
                </a:tc>
                <a:tc>
                  <a:txBody>
                    <a:bodyPr/>
                    <a:lstStyle/>
                    <a:p>
                      <a:pPr marL="0" marR="0" algn="ctr">
                        <a:lnSpc>
                          <a:spcPct val="150000"/>
                        </a:lnSpc>
                        <a:spcBef>
                          <a:spcPts val="0"/>
                        </a:spcBef>
                        <a:spcAft>
                          <a:spcPts val="0"/>
                        </a:spcAft>
                      </a:pPr>
                      <a:r>
                        <a:rPr lang="en-US" sz="1100" dirty="0">
                          <a:effectLst/>
                        </a:rPr>
                        <a:t>SPPS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MPPS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dirty="0">
                          <a:effectLst/>
                        </a:rPr>
                        <a:t>SPPS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MPPS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SPPS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MPPS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SPPS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MPPS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SPPS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MPPS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SPPS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100">
                          <a:effectLst/>
                        </a:rPr>
                        <a:t>MPPS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5681150"/>
                  </a:ext>
                </a:extLst>
              </a:tr>
              <a:tr h="275471">
                <a:tc>
                  <a:txBody>
                    <a:bodyPr/>
                    <a:lstStyle/>
                    <a:p>
                      <a:pPr marL="0" marR="0">
                        <a:lnSpc>
                          <a:spcPct val="150000"/>
                        </a:lnSpc>
                        <a:spcBef>
                          <a:spcPts val="0"/>
                        </a:spcBef>
                        <a:spcAft>
                          <a:spcPts val="0"/>
                        </a:spcAft>
                      </a:pPr>
                      <a:r>
                        <a:rPr lang="en-US" sz="1300" dirty="0">
                          <a:effectLst/>
                        </a:rPr>
                        <a:t>80053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0.952</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0.000</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469</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957</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0.471</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0.000</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743</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1,303</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0.300</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0.002</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951</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1,523</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3942880"/>
                  </a:ext>
                </a:extLst>
              </a:tr>
              <a:tr h="275471">
                <a:tc>
                  <a:txBody>
                    <a:bodyPr/>
                    <a:lstStyle/>
                    <a:p>
                      <a:pPr marL="0" marR="0">
                        <a:lnSpc>
                          <a:spcPct val="150000"/>
                        </a:lnSpc>
                        <a:spcBef>
                          <a:spcPts val="0"/>
                        </a:spcBef>
                        <a:spcAft>
                          <a:spcPts val="0"/>
                        </a:spcAft>
                      </a:pPr>
                      <a:r>
                        <a:rPr lang="en-US" sz="1300" dirty="0">
                          <a:effectLst/>
                        </a:rPr>
                        <a:t>80061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-0.071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469</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chemeClr val="tx1"/>
                          </a:solidFill>
                          <a:effectLst/>
                        </a:rPr>
                        <a:t>947</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-0.065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745</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chemeClr val="tx1"/>
                          </a:solidFill>
                          <a:effectLst/>
                        </a:rPr>
                        <a:t>1,291</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-0.088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-0.001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953</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chemeClr val="tx1"/>
                          </a:solidFill>
                          <a:effectLst/>
                        </a:rPr>
                        <a:t>1,508</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042126"/>
                  </a:ext>
                </a:extLst>
              </a:tr>
              <a:tr h="275471">
                <a:tc>
                  <a:txBody>
                    <a:bodyPr/>
                    <a:lstStyle/>
                    <a:p>
                      <a:pPr marL="0" marR="0">
                        <a:lnSpc>
                          <a:spcPct val="150000"/>
                        </a:lnSpc>
                        <a:spcBef>
                          <a:spcPts val="0"/>
                        </a:spcBef>
                        <a:spcAft>
                          <a:spcPts val="0"/>
                        </a:spcAft>
                      </a:pPr>
                      <a:r>
                        <a:rPr lang="en-US" sz="1300" dirty="0">
                          <a:effectLst/>
                        </a:rPr>
                        <a:t>82378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-0.126</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0.001</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122</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chemeClr val="tx1"/>
                          </a:solidFill>
                          <a:effectLst/>
                        </a:rPr>
                        <a:t>206</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-0.067</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-0.001</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165</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254</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-0.030</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-0.002</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196</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chemeClr val="tx1"/>
                          </a:solidFill>
                          <a:effectLst/>
                        </a:rPr>
                        <a:t>278</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5602092"/>
                  </a:ext>
                </a:extLst>
              </a:tr>
              <a:tr h="275471">
                <a:tc>
                  <a:txBody>
                    <a:bodyPr/>
                    <a:lstStyle/>
                    <a:p>
                      <a:pPr marL="0" marR="0">
                        <a:lnSpc>
                          <a:spcPct val="150000"/>
                        </a:lnSpc>
                        <a:spcBef>
                          <a:spcPts val="0"/>
                        </a:spcBef>
                        <a:spcAft>
                          <a:spcPts val="0"/>
                        </a:spcAft>
                      </a:pPr>
                      <a:r>
                        <a:rPr lang="en-US" sz="1300" dirty="0">
                          <a:effectLst/>
                        </a:rPr>
                        <a:t>83036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-0.131</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-0.002</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460</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934</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0.112</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-0.002</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chemeClr val="tx1"/>
                          </a:solidFill>
                          <a:effectLst/>
                        </a:rPr>
                        <a:t>738</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1,289</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0.067</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0.003</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949</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chemeClr val="tx1"/>
                          </a:solidFill>
                          <a:effectLst/>
                        </a:rPr>
                        <a:t>1,520</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8102720"/>
                  </a:ext>
                </a:extLst>
              </a:tr>
              <a:tr h="275471">
                <a:tc>
                  <a:txBody>
                    <a:bodyPr/>
                    <a:lstStyle/>
                    <a:p>
                      <a:pPr marL="0" marR="0">
                        <a:lnSpc>
                          <a:spcPct val="150000"/>
                        </a:lnSpc>
                        <a:spcBef>
                          <a:spcPts val="0"/>
                        </a:spcBef>
                        <a:spcAft>
                          <a:spcPts val="0"/>
                        </a:spcAft>
                      </a:pPr>
                      <a:r>
                        <a:rPr lang="en-US" sz="1300" dirty="0">
                          <a:effectLst/>
                        </a:rPr>
                        <a:t>84445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0.130</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0.000</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chemeClr val="tx1"/>
                          </a:solidFill>
                          <a:effectLst/>
                        </a:rPr>
                        <a:t>33</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44</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0.026</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0.000</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chemeClr val="tx1"/>
                          </a:solidFill>
                          <a:effectLst/>
                        </a:rPr>
                        <a:t>42</a:t>
                      </a:r>
                      <a:endParaRPr lang="en-US" sz="13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47</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0.007</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solidFill>
                            <a:srgbClr val="FF0000"/>
                          </a:solidFill>
                          <a:effectLst/>
                        </a:rPr>
                        <a:t>0.000</a:t>
                      </a:r>
                      <a:endParaRPr lang="en-US" sz="13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47</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51</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9739127"/>
                  </a:ext>
                </a:extLst>
              </a:tr>
              <a:tr h="275471">
                <a:tc>
                  <a:txBody>
                    <a:bodyPr/>
                    <a:lstStyle/>
                    <a:p>
                      <a:pPr marL="0" marR="0">
                        <a:lnSpc>
                          <a:spcPct val="150000"/>
                        </a:lnSpc>
                        <a:spcBef>
                          <a:spcPts val="0"/>
                        </a:spcBef>
                        <a:spcAft>
                          <a:spcPts val="0"/>
                        </a:spcAft>
                      </a:pPr>
                      <a:r>
                        <a:rPr lang="en-US" sz="1300" dirty="0">
                          <a:effectLst/>
                        </a:rPr>
                        <a:t>86003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0.563</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-0.018</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69</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107</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0.334</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-0.003</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85</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124</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-0.214</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rgbClr val="FF0000"/>
                          </a:solidFill>
                          <a:effectLst/>
                        </a:rPr>
                        <a:t>0.001</a:t>
                      </a:r>
                      <a:endParaRPr lang="en-US" sz="1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99</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solidFill>
                            <a:schemeClr val="tx1"/>
                          </a:solidFill>
                          <a:effectLst/>
                        </a:rPr>
                        <a:t>138</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6522862"/>
                  </a:ext>
                </a:extLst>
              </a:tr>
              <a:tr h="275471">
                <a:tc>
                  <a:txBody>
                    <a:bodyPr/>
                    <a:lstStyle/>
                    <a:p>
                      <a:pPr marL="0" marR="0">
                        <a:lnSpc>
                          <a:spcPct val="150000"/>
                        </a:lnSpc>
                        <a:spcBef>
                          <a:spcPts val="0"/>
                        </a:spcBef>
                        <a:spcAft>
                          <a:spcPts val="0"/>
                        </a:spcAft>
                      </a:pPr>
                      <a:r>
                        <a:rPr lang="en-US" sz="1300" dirty="0">
                          <a:effectLst/>
                        </a:rPr>
                        <a:t>86148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0.094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16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18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069373"/>
                  </a:ext>
                </a:extLst>
              </a:tr>
              <a:tr h="275471">
                <a:tc>
                  <a:txBody>
                    <a:bodyPr/>
                    <a:lstStyle/>
                    <a:p>
                      <a:pPr marL="0" marR="0">
                        <a:lnSpc>
                          <a:spcPct val="150000"/>
                        </a:lnSpc>
                        <a:spcBef>
                          <a:spcPts val="0"/>
                        </a:spcBef>
                        <a:spcAft>
                          <a:spcPts val="0"/>
                        </a:spcAft>
                      </a:pPr>
                      <a:r>
                        <a:rPr lang="en-US" sz="1300" dirty="0">
                          <a:effectLst/>
                        </a:rPr>
                        <a:t>87150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10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11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12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0168053"/>
                  </a:ext>
                </a:extLst>
              </a:tr>
              <a:tr h="275471">
                <a:tc>
                  <a:txBody>
                    <a:bodyPr/>
                    <a:lstStyle/>
                    <a:p>
                      <a:pPr marL="0" marR="0">
                        <a:lnSpc>
                          <a:spcPct val="150000"/>
                        </a:lnSpc>
                        <a:spcBef>
                          <a:spcPts val="0"/>
                        </a:spcBef>
                        <a:spcAft>
                          <a:spcPts val="0"/>
                        </a:spcAft>
                      </a:pPr>
                      <a:r>
                        <a:rPr lang="en-US" sz="1300" dirty="0">
                          <a:effectLst/>
                        </a:rPr>
                        <a:t>87902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30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-0.011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31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32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-0.006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32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33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123223"/>
                  </a:ext>
                </a:extLst>
              </a:tr>
              <a:tr h="275471">
                <a:tc>
                  <a:txBody>
                    <a:bodyPr/>
                    <a:lstStyle/>
                    <a:p>
                      <a:pPr marL="0" marR="0">
                        <a:lnSpc>
                          <a:spcPct val="150000"/>
                        </a:lnSpc>
                        <a:spcBef>
                          <a:spcPts val="0"/>
                        </a:spcBef>
                        <a:spcAft>
                          <a:spcPts val="0"/>
                        </a:spcAft>
                      </a:pPr>
                      <a:r>
                        <a:rPr lang="en-US" sz="1300" dirty="0">
                          <a:effectLst/>
                        </a:rPr>
                        <a:t>88262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0.000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a:effectLst/>
                        </a:rPr>
                        <a:t>10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10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50000"/>
                        </a:lnSpc>
                        <a:spcBef>
                          <a:spcPts val="0"/>
                        </a:spcBef>
                        <a:spcAft>
                          <a:spcPts val="0"/>
                        </a:spcAft>
                      </a:pPr>
                      <a:r>
                        <a:rPr lang="en-US" sz="1300" dirty="0">
                          <a:effectLst/>
                        </a:rPr>
                        <a:t>10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8241568"/>
                  </a:ext>
                </a:extLst>
              </a:tr>
            </a:tbl>
          </a:graphicData>
        </a:graphic>
      </p:graphicFrame>
      <p:sp>
        <p:nvSpPr>
          <p:cNvPr id="5" name="Slide Number Placeholder 4">
            <a:extLst>
              <a:ext uri="{FF2B5EF4-FFF2-40B4-BE49-F238E27FC236}">
                <a16:creationId xmlns:a16="http://schemas.microsoft.com/office/drawing/2014/main" id="{018F241C-759F-400E-A5B6-AA8135883B59}"/>
              </a:ext>
            </a:extLst>
          </p:cNvPr>
          <p:cNvSpPr>
            <a:spLocks noGrp="1"/>
          </p:cNvSpPr>
          <p:nvPr>
            <p:ph type="sldNum" sz="quarter" idx="10"/>
          </p:nvPr>
        </p:nvSpPr>
        <p:spPr/>
        <p:txBody>
          <a:bodyPr/>
          <a:lstStyle/>
          <a:p>
            <a:fld id="{D4325D4D-289E-48C1-B277-2BEB492A7D19}" type="slidenum">
              <a:rPr lang="en-US" smtClean="0"/>
              <a:pPr/>
              <a:t>7</a:t>
            </a:fld>
            <a:endParaRPr lang="en-US"/>
          </a:p>
        </p:txBody>
      </p:sp>
    </p:spTree>
    <p:extLst>
      <p:ext uri="{BB962C8B-B14F-4D97-AF65-F5344CB8AC3E}">
        <p14:creationId xmlns:p14="http://schemas.microsoft.com/office/powerpoint/2010/main" val="80623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DCC9F0-5E78-4EC9-97D8-22B80660F21A}"/>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71D69C66-54FC-4B64-BCEB-3A94D33298B2}"/>
              </a:ext>
            </a:extLst>
          </p:cNvPr>
          <p:cNvSpPr>
            <a:spLocks noGrp="1"/>
          </p:cNvSpPr>
          <p:nvPr>
            <p:ph type="title"/>
          </p:nvPr>
        </p:nvSpPr>
        <p:spPr/>
        <p:txBody>
          <a:bodyPr/>
          <a:lstStyle/>
          <a:p>
            <a:r>
              <a:rPr lang="en-US" sz="2600" dirty="0"/>
              <a:t>Recommendation: Maximal Probability Proportional-to-Size Sampling</a:t>
            </a:r>
          </a:p>
        </p:txBody>
      </p:sp>
      <p:sp>
        <p:nvSpPr>
          <p:cNvPr id="4" name="Content Placeholder 3">
            <a:extLst>
              <a:ext uri="{FF2B5EF4-FFF2-40B4-BE49-F238E27FC236}">
                <a16:creationId xmlns:a16="http://schemas.microsoft.com/office/drawing/2014/main" id="{36724810-8741-4701-AFD5-83C174D6DD92}"/>
              </a:ext>
            </a:extLst>
          </p:cNvPr>
          <p:cNvSpPr>
            <a:spLocks noGrp="1"/>
          </p:cNvSpPr>
          <p:nvPr>
            <p:ph idx="1"/>
          </p:nvPr>
        </p:nvSpPr>
        <p:spPr/>
        <p:txBody>
          <a:bodyPr/>
          <a:lstStyle/>
          <a:p>
            <a:endParaRPr lang="en-US" dirty="0"/>
          </a:p>
          <a:p>
            <a:r>
              <a:rPr lang="en-US" dirty="0"/>
              <a:t>Relatively easy to implement</a:t>
            </a:r>
          </a:p>
          <a:p>
            <a:endParaRPr lang="en-US" dirty="0"/>
          </a:p>
          <a:p>
            <a:r>
              <a:rPr lang="en-US" dirty="0"/>
              <a:t>Approximately unbiased estimates, even at the smallest target sample size of 10</a:t>
            </a:r>
          </a:p>
          <a:p>
            <a:endParaRPr lang="en-US" dirty="0"/>
          </a:p>
          <a:p>
            <a:r>
              <a:rPr lang="en-US" dirty="0"/>
              <a:t>For selected labs, can use data for all HCPCS code for which they do testing</a:t>
            </a:r>
          </a:p>
          <a:p>
            <a:endParaRPr lang="en-US" dirty="0"/>
          </a:p>
          <a:p>
            <a:r>
              <a:rPr lang="en-US" dirty="0"/>
              <a:t>Captures information about rare HCPCS tests</a:t>
            </a:r>
          </a:p>
        </p:txBody>
      </p:sp>
      <p:sp>
        <p:nvSpPr>
          <p:cNvPr id="5" name="Slide Number Placeholder 4">
            <a:extLst>
              <a:ext uri="{FF2B5EF4-FFF2-40B4-BE49-F238E27FC236}">
                <a16:creationId xmlns:a16="http://schemas.microsoft.com/office/drawing/2014/main" id="{2FFFEBB5-1361-481E-B454-BBC7FBBF10CF}"/>
              </a:ext>
            </a:extLst>
          </p:cNvPr>
          <p:cNvSpPr>
            <a:spLocks noGrp="1"/>
          </p:cNvSpPr>
          <p:nvPr>
            <p:ph type="sldNum" sz="quarter" idx="10"/>
          </p:nvPr>
        </p:nvSpPr>
        <p:spPr/>
        <p:txBody>
          <a:bodyPr/>
          <a:lstStyle/>
          <a:p>
            <a:fld id="{D4325D4D-289E-48C1-B277-2BEB492A7D19}" type="slidenum">
              <a:rPr lang="en-US" smtClean="0"/>
              <a:pPr/>
              <a:t>8</a:t>
            </a:fld>
            <a:endParaRPr lang="en-US"/>
          </a:p>
        </p:txBody>
      </p:sp>
    </p:spTree>
    <p:extLst>
      <p:ext uri="{BB962C8B-B14F-4D97-AF65-F5344CB8AC3E}">
        <p14:creationId xmlns:p14="http://schemas.microsoft.com/office/powerpoint/2010/main" val="371682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72DEED-87FD-48F8-94EE-E5FFA1979487}"/>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D1065432-E0B0-405F-B3B3-95303A530383}"/>
              </a:ext>
            </a:extLst>
          </p:cNvPr>
          <p:cNvSpPr>
            <a:spLocks noGrp="1"/>
          </p:cNvSpPr>
          <p:nvPr>
            <p:ph type="title"/>
          </p:nvPr>
        </p:nvSpPr>
        <p:spPr/>
        <p:txBody>
          <a:bodyPr/>
          <a:lstStyle/>
          <a:p>
            <a:r>
              <a:rPr lang="en-US" dirty="0"/>
              <a:t>Further Research</a:t>
            </a:r>
          </a:p>
        </p:txBody>
      </p:sp>
      <p:sp>
        <p:nvSpPr>
          <p:cNvPr id="4" name="Content Placeholder 3">
            <a:extLst>
              <a:ext uri="{FF2B5EF4-FFF2-40B4-BE49-F238E27FC236}">
                <a16:creationId xmlns:a16="http://schemas.microsoft.com/office/drawing/2014/main" id="{E050895B-8183-4DC6-B1A3-138D61FE8C48}"/>
              </a:ext>
            </a:extLst>
          </p:cNvPr>
          <p:cNvSpPr>
            <a:spLocks noGrp="1"/>
          </p:cNvSpPr>
          <p:nvPr>
            <p:ph idx="1"/>
          </p:nvPr>
        </p:nvSpPr>
        <p:spPr/>
        <p:txBody>
          <a:bodyPr/>
          <a:lstStyle/>
          <a:p>
            <a:pPr marL="0" marR="0" lvl="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MPPS sample are larger than they should be.</a:t>
            </a: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 way to include labs sampled in the SPPS probability part to contribute to other HCPCS codes.</a:t>
            </a:r>
          </a:p>
          <a:p>
            <a:pPr marL="0" marR="0" lvl="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MPPS using systematic PPS sampling, instead of Poisson.</a:t>
            </a:r>
          </a:p>
          <a:p>
            <a:pPr marL="0" marR="0" lvl="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Nonresponse</a:t>
            </a:r>
          </a:p>
          <a:p>
            <a:pPr marL="156641"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Variance estimation</a:t>
            </a:r>
          </a:p>
          <a:p>
            <a:endParaRPr lang="en-US" dirty="0"/>
          </a:p>
        </p:txBody>
      </p:sp>
      <p:sp>
        <p:nvSpPr>
          <p:cNvPr id="5" name="Slide Number Placeholder 4">
            <a:extLst>
              <a:ext uri="{FF2B5EF4-FFF2-40B4-BE49-F238E27FC236}">
                <a16:creationId xmlns:a16="http://schemas.microsoft.com/office/drawing/2014/main" id="{0E9101F1-D4D7-4663-A57A-CEACA80B5CC0}"/>
              </a:ext>
            </a:extLst>
          </p:cNvPr>
          <p:cNvSpPr>
            <a:spLocks noGrp="1"/>
          </p:cNvSpPr>
          <p:nvPr>
            <p:ph type="sldNum" sz="quarter" idx="10"/>
          </p:nvPr>
        </p:nvSpPr>
        <p:spPr/>
        <p:txBody>
          <a:bodyPr/>
          <a:lstStyle/>
          <a:p>
            <a:fld id="{D4325D4D-289E-48C1-B277-2BEB492A7D19}" type="slidenum">
              <a:rPr lang="en-US" smtClean="0"/>
              <a:pPr/>
              <a:t>9</a:t>
            </a:fld>
            <a:endParaRPr lang="en-US"/>
          </a:p>
        </p:txBody>
      </p:sp>
    </p:spTree>
    <p:extLst>
      <p:ext uri="{BB962C8B-B14F-4D97-AF65-F5344CB8AC3E}">
        <p14:creationId xmlns:p14="http://schemas.microsoft.com/office/powerpoint/2010/main" val="2852554269"/>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CSM_2021_presentation_Kott_Creel.potx" id="{1C804C6E-067C-4B2F-AF0D-B09D52CDCC17}" vid="{A30EDB86-626D-4FB4-99BC-35B879547E40}"/>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CSM_2021_presentation_Kott_Creel.potx" id="{1C804C6E-067C-4B2F-AF0D-B09D52CDCC17}" vid="{55BDBA21-74A5-4C00-80E0-5F09595A776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33B557D6BB6447AAAB41C42362CB86" ma:contentTypeVersion="15" ma:contentTypeDescription="Create a new document." ma:contentTypeScope="" ma:versionID="0ff557d785d15082001e98d651c1007e">
  <xsd:schema xmlns:xsd="http://www.w3.org/2001/XMLSchema" xmlns:xs="http://www.w3.org/2001/XMLSchema" xmlns:p="http://schemas.microsoft.com/office/2006/metadata/properties" xmlns:ns1="893535dc-a6ba-4ab3-bc6b-b8b74b13bb21" xmlns:ns3="875bb054-f2b3-4b76-a793-0cfc50037577" targetNamespace="http://schemas.microsoft.com/office/2006/metadata/properties" ma:root="true" ma:fieldsID="218a12435424a71bbddb699b678b9fcf" ns1:_="" ns3:_="">
    <xsd:import namespace="893535dc-a6ba-4ab3-bc6b-b8b74b13bb21"/>
    <xsd:import namespace="875bb054-f2b3-4b76-a793-0cfc50037577"/>
    <xsd:element name="properties">
      <xsd:complexType>
        <xsd:sequence>
          <xsd:element name="documentManagement">
            <xsd:complexType>
              <xsd:all>
                <xsd:element ref="ns1:Order0" minOccurs="0"/>
                <xsd:element ref="ns1:Size" minOccurs="0"/>
                <xsd:element ref="ns1:Color" minOccurs="0"/>
                <xsd:element ref="ns1:MediaServiceMetadata" minOccurs="0"/>
                <xsd:element ref="ns1:MediaServiceFastMetadata" minOccurs="0"/>
                <xsd:element ref="ns1:MediaServiceAutoTags" minOccurs="0"/>
                <xsd:element ref="ns1:MediaServiceOCR" minOccurs="0"/>
                <xsd:element ref="ns1:MediaServiceGenerationTime" minOccurs="0"/>
                <xsd:element ref="ns1:MediaServiceEventHashCode" minOccurs="0"/>
                <xsd:element ref="ns1:MediaServiceAutoKeyPoints" minOccurs="0"/>
                <xsd:element ref="ns1:MediaServiceKeyPoints" minOccurs="0"/>
                <xsd:element ref="ns1:MediaServiceDateTaken" minOccurs="0"/>
                <xsd:element ref="ns3:SharedWithUsers" minOccurs="0"/>
                <xsd:element ref="ns3:SharedWithDetails" minOccurs="0"/>
                <xsd:element ref="ns1: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535dc-a6ba-4ab3-bc6b-b8b74b13bb21" elementFormDefault="qualified">
    <xsd:import namespace="http://schemas.microsoft.com/office/2006/documentManagement/types"/>
    <xsd:import namespace="http://schemas.microsoft.com/office/infopath/2007/PartnerControls"/>
    <xsd:element name="Order0" ma:index="0" nillable="true" ma:displayName="Order" ma:format="Dropdown" ma:internalName="Order0" ma:percentage="FALSE">
      <xsd:simpleType>
        <xsd:restriction base="dms:Number"/>
      </xsd:simpleType>
    </xsd:element>
    <xsd:element name="Size" ma:index="3" nillable="true" ma:displayName="Size" ma:format="Dropdown" ma:internalName="Size">
      <xsd:simpleType>
        <xsd:restriction base="dms:Text">
          <xsd:maxLength value="255"/>
        </xsd:restriction>
      </xsd:simpleType>
    </xsd:element>
    <xsd:element name="Color" ma:index="4" nillable="true" ma:displayName="Color" ma:format="Dropdown" ma:internalName="Color">
      <xsd:simpleType>
        <xsd:restriction base="dms:Text">
          <xsd:maxLength value="255"/>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5bb054-f2b3-4b76-a793-0cfc5003757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0 xmlns="893535dc-a6ba-4ab3-bc6b-b8b74b13bb21" xsi:nil="true"/>
    <Size xmlns="893535dc-a6ba-4ab3-bc6b-b8b74b13bb21" xsi:nil="true"/>
    <Color xmlns="893535dc-a6ba-4ab3-bc6b-b8b74b13bb21" xsi:nil="true"/>
  </documentManagement>
</p:properties>
</file>

<file path=customXml/itemProps1.xml><?xml version="1.0" encoding="utf-8"?>
<ds:datastoreItem xmlns:ds="http://schemas.openxmlformats.org/officeDocument/2006/customXml" ds:itemID="{3ED3283F-2D80-4812-A64A-0BE90591B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3535dc-a6ba-4ab3-bc6b-b8b74b13bb21"/>
    <ds:schemaRef ds:uri="875bb054-f2b3-4b76-a793-0cfc500375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3.xml><?xml version="1.0" encoding="utf-8"?>
<ds:datastoreItem xmlns:ds="http://schemas.openxmlformats.org/officeDocument/2006/customXml" ds:itemID="{9B9CB693-0DEF-4114-9482-174E83C8CC11}">
  <ds:schemaRefs>
    <ds:schemaRef ds:uri="http://schemas.microsoft.com/office/2006/documentManagement/types"/>
    <ds:schemaRef ds:uri="http://purl.org/dc/elements/1.1/"/>
    <ds:schemaRef ds:uri="http://schemas.microsoft.com/office/2006/metadata/properties"/>
    <ds:schemaRef ds:uri="875bb054-f2b3-4b76-a793-0cfc50037577"/>
    <ds:schemaRef ds:uri="http://purl.org/dc/terms/"/>
    <ds:schemaRef ds:uri="http://schemas.openxmlformats.org/package/2006/metadata/core-properties"/>
    <ds:schemaRef ds:uri="http://purl.org/dc/dcmitype/"/>
    <ds:schemaRef ds:uri="http://schemas.microsoft.com/office/infopath/2007/PartnerControls"/>
    <ds:schemaRef ds:uri="893535dc-a6ba-4ab3-bc6b-b8b74b13bb2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FCSM_2021_presentation_Kott_Creel</Template>
  <TotalTime>88</TotalTime>
  <Words>1136</Words>
  <Application>Microsoft Office PowerPoint</Application>
  <PresentationFormat>On-screen Show (4:3)</PresentationFormat>
  <Paragraphs>364</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Narrow</vt:lpstr>
      <vt:lpstr>Calibri</vt:lpstr>
      <vt:lpstr>Courier New</vt:lpstr>
      <vt:lpstr>System Font Regular</vt:lpstr>
      <vt:lpstr>Times New Roman</vt:lpstr>
      <vt:lpstr>Wingdings</vt:lpstr>
      <vt:lpstr>RTI Corporate (White)</vt:lpstr>
      <vt:lpstr>RTI Corporate Blue)</vt:lpstr>
      <vt:lpstr>Designing a Probability Sample to Produce a Large Number of Key Estimates </vt:lpstr>
      <vt:lpstr>Comparing Testing Volume by Lab Type from 2018 Medicare Claims with Testing Volume Reported to CMS 2016 (Voluntarily Reported)</vt:lpstr>
      <vt:lpstr>Maximal Probability Proportional-to-Size (MPPS) is a Version of Maximal Brewer Selection</vt:lpstr>
      <vt:lpstr>Example MPPS Probabilities of Selection (POS), Target Sample Size is Two </vt:lpstr>
      <vt:lpstr>Exclusion Criteria from the Original Data File</vt:lpstr>
      <vt:lpstr>Monte Carlo Simulation: Factors with Levels</vt:lpstr>
      <vt:lpstr>Example Table Comparing Relative Bias and Sample Size for SPPS and MPPS</vt:lpstr>
      <vt:lpstr>Recommendation: Maximal Probability Proportional-to-Size Sampling</vt:lpstr>
      <vt:lpstr>Further Research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 Probability Sample to Produce a Large Number of Key Estimates </dc:title>
  <dc:creator>Creel, Darryl</dc:creator>
  <cp:lastModifiedBy>Creel, Darryl</cp:lastModifiedBy>
  <cp:revision>1</cp:revision>
  <dcterms:created xsi:type="dcterms:W3CDTF">2021-10-26T07:01:47Z</dcterms:created>
  <dcterms:modified xsi:type="dcterms:W3CDTF">2021-10-27T04:25:45Z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0x0101005C33B557D6BB6447AAAB41C42362CB86</vt:lpwstr>
  </property>
</Properties>
</file>