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08" r:id="rId1"/>
  </p:sldMasterIdLst>
  <p:notesMasterIdLst>
    <p:notesMasterId r:id="rId43"/>
  </p:notesMasterIdLst>
  <p:sldIdLst>
    <p:sldId id="277" r:id="rId2"/>
    <p:sldId id="309" r:id="rId3"/>
    <p:sldId id="259" r:id="rId4"/>
    <p:sldId id="282" r:id="rId5"/>
    <p:sldId id="258" r:id="rId6"/>
    <p:sldId id="310" r:id="rId7"/>
    <p:sldId id="283" r:id="rId8"/>
    <p:sldId id="284" r:id="rId9"/>
    <p:sldId id="285" r:id="rId10"/>
    <p:sldId id="311" r:id="rId11"/>
    <p:sldId id="286" r:id="rId12"/>
    <p:sldId id="287" r:id="rId13"/>
    <p:sldId id="312" r:id="rId14"/>
    <p:sldId id="290" r:id="rId15"/>
    <p:sldId id="291" r:id="rId16"/>
    <p:sldId id="292" r:id="rId17"/>
    <p:sldId id="313" r:id="rId18"/>
    <p:sldId id="288" r:id="rId19"/>
    <p:sldId id="294" r:id="rId20"/>
    <p:sldId id="314" r:id="rId21"/>
    <p:sldId id="280" r:id="rId22"/>
    <p:sldId id="296" r:id="rId23"/>
    <p:sldId id="289" r:id="rId24"/>
    <p:sldId id="298" r:id="rId25"/>
    <p:sldId id="297" r:id="rId26"/>
    <p:sldId id="315" r:id="rId27"/>
    <p:sldId id="300" r:id="rId28"/>
    <p:sldId id="301" r:id="rId29"/>
    <p:sldId id="299" r:id="rId30"/>
    <p:sldId id="278" r:id="rId31"/>
    <p:sldId id="305" r:id="rId32"/>
    <p:sldId id="303" r:id="rId33"/>
    <p:sldId id="279" r:id="rId34"/>
    <p:sldId id="306" r:id="rId35"/>
    <p:sldId id="307" r:id="rId36"/>
    <p:sldId id="274" r:id="rId37"/>
    <p:sldId id="295" r:id="rId38"/>
    <p:sldId id="308" r:id="rId39"/>
    <p:sldId id="316" r:id="rId40"/>
    <p:sldId id="317" r:id="rId41"/>
    <p:sldId id="273" r:id="rId42"/>
  </p:sldIdLst>
  <p:sldSz cx="9144000" cy="5143500" type="screen16x9"/>
  <p:notesSz cx="7315200" cy="9601200"/>
  <p:embeddedFontLst>
    <p:embeddedFont>
      <p:font typeface="Calibri" panose="020F0502020204030204" pitchFamily="34" charset="0"/>
      <p:regular r:id="rId44"/>
      <p:bold r:id="rId45"/>
      <p:italic r:id="rId46"/>
      <p:boldItalic r:id="rId47"/>
    </p:embeddedFont>
    <p:embeddedFont>
      <p:font typeface="Cambria Math" panose="02040503050406030204" pitchFamily="18" charset="0"/>
      <p:regular r:id="rId48"/>
    </p:embeddedFont>
    <p:embeddedFont>
      <p:font typeface="Engravers MT" panose="02090707080505020304" pitchFamily="18" charset="0"/>
      <p:regular r:id="rId49"/>
    </p:embeddedFont>
    <p:embeddedFont>
      <p:font typeface="Georgia" panose="02040502050405020303" pitchFamily="18" charset="0"/>
      <p:regular r:id="rId50"/>
      <p:bold r:id="rId51"/>
      <p:italic r:id="rId52"/>
      <p:boldItalic r:id="rId53"/>
    </p:embeddedFont>
    <p:embeddedFont>
      <p:font typeface="Myriad Web Pro" panose="020B0604020202020204" charset="0"/>
      <p:regular r:id="rId54"/>
      <p:bold r:id="rId55"/>
      <p:italic r:id="rId56"/>
    </p:embeddedFont>
    <p:embeddedFont>
      <p:font typeface="Roboto" panose="02000000000000000000" pitchFamily="2" charset="0"/>
      <p:regular r:id="rId57"/>
      <p:bold r:id="rId58"/>
      <p:italic r:id="rId59"/>
      <p:boldItalic r:id="rId60"/>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96F"/>
    <a:srgbClr val="C7320C"/>
    <a:srgbClr val="C00000"/>
    <a:srgbClr val="DE7979"/>
    <a:srgbClr val="37997B"/>
    <a:srgbClr val="EA1B02"/>
    <a:srgbClr val="F01F09"/>
    <a:srgbClr val="F11D08"/>
    <a:srgbClr val="101010"/>
    <a:srgbClr val="E335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36E4F-BC2C-421B-A921-6385184B1629}" v="1" dt="2021-10-26T18:05:47.0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21" autoAdjust="0"/>
    <p:restoredTop sz="60231" autoAdjust="0"/>
  </p:normalViewPr>
  <p:slideViewPr>
    <p:cSldViewPr snapToGrid="0">
      <p:cViewPr varScale="1">
        <p:scale>
          <a:sx n="50" d="100"/>
          <a:sy n="50" d="100"/>
        </p:scale>
        <p:origin x="1344" y="28"/>
      </p:cViewPr>
      <p:guideLst>
        <p:guide orient="horz" pos="1620"/>
        <p:guide pos="2880"/>
      </p:guideLst>
    </p:cSldViewPr>
  </p:slideViewPr>
  <p:outlineViewPr>
    <p:cViewPr>
      <p:scale>
        <a:sx n="33" d="100"/>
        <a:sy n="33" d="100"/>
      </p:scale>
      <p:origin x="0" y="-1282"/>
    </p:cViewPr>
  </p:outlin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mmon, Jennifer (CDC/DDPHSS/NCHS/DRM)" userId="366bc65a-6ae7-4d1d-b743-8a54dde7ab84" providerId="ADAL" clId="{05C36E4F-BC2C-421B-A921-6385184B1629}"/>
    <pc:docChg chg="modSld">
      <pc:chgData name="Rammon, Jennifer (CDC/DDPHSS/NCHS/DRM)" userId="366bc65a-6ae7-4d1d-b743-8a54dde7ab84" providerId="ADAL" clId="{05C36E4F-BC2C-421B-A921-6385184B1629}" dt="2021-10-26T18:05:47.005" v="0"/>
      <pc:docMkLst>
        <pc:docMk/>
      </pc:docMkLst>
      <pc:sldChg chg="delSp modTransition modAnim">
        <pc:chgData name="Rammon, Jennifer (CDC/DDPHSS/NCHS/DRM)" userId="366bc65a-6ae7-4d1d-b743-8a54dde7ab84" providerId="ADAL" clId="{05C36E4F-BC2C-421B-A921-6385184B1629}" dt="2021-10-26T18:05:47.005" v="0"/>
        <pc:sldMkLst>
          <pc:docMk/>
          <pc:sldMk cId="2471956640" sldId="258"/>
        </pc:sldMkLst>
        <pc:picChg chg="del">
          <ac:chgData name="Rammon, Jennifer (CDC/DDPHSS/NCHS/DRM)" userId="366bc65a-6ae7-4d1d-b743-8a54dde7ab84" providerId="ADAL" clId="{05C36E4F-BC2C-421B-A921-6385184B1629}" dt="2021-10-26T18:05:47.005" v="0"/>
          <ac:picMkLst>
            <pc:docMk/>
            <pc:sldMk cId="2471956640" sldId="258"/>
            <ac:picMk id="3" creationId="{456C8A0B-A2F9-4C7A-A650-DB3F164A5ACA}"/>
          </ac:picMkLst>
        </pc:picChg>
      </pc:sldChg>
      <pc:sldChg chg="delSp modTransition modAnim">
        <pc:chgData name="Rammon, Jennifer (CDC/DDPHSS/NCHS/DRM)" userId="366bc65a-6ae7-4d1d-b743-8a54dde7ab84" providerId="ADAL" clId="{05C36E4F-BC2C-421B-A921-6385184B1629}" dt="2021-10-26T18:05:47.005" v="0"/>
        <pc:sldMkLst>
          <pc:docMk/>
          <pc:sldMk cId="2962045580" sldId="259"/>
        </pc:sldMkLst>
        <pc:picChg chg="del">
          <ac:chgData name="Rammon, Jennifer (CDC/DDPHSS/NCHS/DRM)" userId="366bc65a-6ae7-4d1d-b743-8a54dde7ab84" providerId="ADAL" clId="{05C36E4F-BC2C-421B-A921-6385184B1629}" dt="2021-10-26T18:05:47.005" v="0"/>
          <ac:picMkLst>
            <pc:docMk/>
            <pc:sldMk cId="2962045580" sldId="259"/>
            <ac:picMk id="3" creationId="{4226D81A-42B8-4B0A-9403-C2390EAFBE0A}"/>
          </ac:picMkLst>
        </pc:picChg>
      </pc:sldChg>
      <pc:sldChg chg="delSp modTransition modAnim">
        <pc:chgData name="Rammon, Jennifer (CDC/DDPHSS/NCHS/DRM)" userId="366bc65a-6ae7-4d1d-b743-8a54dde7ab84" providerId="ADAL" clId="{05C36E4F-BC2C-421B-A921-6385184B1629}" dt="2021-10-26T18:05:47.005" v="0"/>
        <pc:sldMkLst>
          <pc:docMk/>
          <pc:sldMk cId="760158448" sldId="273"/>
        </pc:sldMkLst>
        <pc:picChg chg="del">
          <ac:chgData name="Rammon, Jennifer (CDC/DDPHSS/NCHS/DRM)" userId="366bc65a-6ae7-4d1d-b743-8a54dde7ab84" providerId="ADAL" clId="{05C36E4F-BC2C-421B-A921-6385184B1629}" dt="2021-10-26T18:05:47.005" v="0"/>
          <ac:picMkLst>
            <pc:docMk/>
            <pc:sldMk cId="760158448" sldId="273"/>
            <ac:picMk id="3" creationId="{7741315B-A774-424C-A62C-C6318E77D90D}"/>
          </ac:picMkLst>
        </pc:picChg>
      </pc:sldChg>
      <pc:sldChg chg="delSp modTransition modAnim">
        <pc:chgData name="Rammon, Jennifer (CDC/DDPHSS/NCHS/DRM)" userId="366bc65a-6ae7-4d1d-b743-8a54dde7ab84" providerId="ADAL" clId="{05C36E4F-BC2C-421B-A921-6385184B1629}" dt="2021-10-26T18:05:47.005" v="0"/>
        <pc:sldMkLst>
          <pc:docMk/>
          <pc:sldMk cId="1460165636" sldId="274"/>
        </pc:sldMkLst>
        <pc:picChg chg="del">
          <ac:chgData name="Rammon, Jennifer (CDC/DDPHSS/NCHS/DRM)" userId="366bc65a-6ae7-4d1d-b743-8a54dde7ab84" providerId="ADAL" clId="{05C36E4F-BC2C-421B-A921-6385184B1629}" dt="2021-10-26T18:05:47.005" v="0"/>
          <ac:picMkLst>
            <pc:docMk/>
            <pc:sldMk cId="1460165636" sldId="274"/>
            <ac:picMk id="2" creationId="{1F5C00CD-820C-4F37-839B-63875AFD5209}"/>
          </ac:picMkLst>
        </pc:picChg>
      </pc:sldChg>
      <pc:sldChg chg="delSp modTransition modAnim">
        <pc:chgData name="Rammon, Jennifer (CDC/DDPHSS/NCHS/DRM)" userId="366bc65a-6ae7-4d1d-b743-8a54dde7ab84" providerId="ADAL" clId="{05C36E4F-BC2C-421B-A921-6385184B1629}" dt="2021-10-26T18:05:47.005" v="0"/>
        <pc:sldMkLst>
          <pc:docMk/>
          <pc:sldMk cId="2431692364" sldId="277"/>
        </pc:sldMkLst>
        <pc:picChg chg="del">
          <ac:chgData name="Rammon, Jennifer (CDC/DDPHSS/NCHS/DRM)" userId="366bc65a-6ae7-4d1d-b743-8a54dde7ab84" providerId="ADAL" clId="{05C36E4F-BC2C-421B-A921-6385184B1629}" dt="2021-10-26T18:05:47.005" v="0"/>
          <ac:picMkLst>
            <pc:docMk/>
            <pc:sldMk cId="2431692364" sldId="277"/>
            <ac:picMk id="9" creationId="{EC6A915E-89F5-4D82-8855-7B10F2587E56}"/>
          </ac:picMkLst>
        </pc:picChg>
      </pc:sldChg>
      <pc:sldChg chg="delSp modTransition modAnim">
        <pc:chgData name="Rammon, Jennifer (CDC/DDPHSS/NCHS/DRM)" userId="366bc65a-6ae7-4d1d-b743-8a54dde7ab84" providerId="ADAL" clId="{05C36E4F-BC2C-421B-A921-6385184B1629}" dt="2021-10-26T18:05:47.005" v="0"/>
        <pc:sldMkLst>
          <pc:docMk/>
          <pc:sldMk cId="4242451517" sldId="278"/>
        </pc:sldMkLst>
        <pc:picChg chg="del">
          <ac:chgData name="Rammon, Jennifer (CDC/DDPHSS/NCHS/DRM)" userId="366bc65a-6ae7-4d1d-b743-8a54dde7ab84" providerId="ADAL" clId="{05C36E4F-BC2C-421B-A921-6385184B1629}" dt="2021-10-26T18:05:47.005" v="0"/>
          <ac:picMkLst>
            <pc:docMk/>
            <pc:sldMk cId="4242451517" sldId="278"/>
            <ac:picMk id="3" creationId="{2ADF47C8-EE77-4689-9A22-2D69134CA5BD}"/>
          </ac:picMkLst>
        </pc:picChg>
      </pc:sldChg>
      <pc:sldChg chg="delSp modTransition modAnim">
        <pc:chgData name="Rammon, Jennifer (CDC/DDPHSS/NCHS/DRM)" userId="366bc65a-6ae7-4d1d-b743-8a54dde7ab84" providerId="ADAL" clId="{05C36E4F-BC2C-421B-A921-6385184B1629}" dt="2021-10-26T18:05:47.005" v="0"/>
        <pc:sldMkLst>
          <pc:docMk/>
          <pc:sldMk cId="611824740" sldId="279"/>
        </pc:sldMkLst>
        <pc:picChg chg="del">
          <ac:chgData name="Rammon, Jennifer (CDC/DDPHSS/NCHS/DRM)" userId="366bc65a-6ae7-4d1d-b743-8a54dde7ab84" providerId="ADAL" clId="{05C36E4F-BC2C-421B-A921-6385184B1629}" dt="2021-10-26T18:05:47.005" v="0"/>
          <ac:picMkLst>
            <pc:docMk/>
            <pc:sldMk cId="611824740" sldId="279"/>
            <ac:picMk id="3" creationId="{3BCFC020-DC83-4083-A61F-1278D912BD1E}"/>
          </ac:picMkLst>
        </pc:picChg>
      </pc:sldChg>
      <pc:sldChg chg="delSp modTransition modAnim">
        <pc:chgData name="Rammon, Jennifer (CDC/DDPHSS/NCHS/DRM)" userId="366bc65a-6ae7-4d1d-b743-8a54dde7ab84" providerId="ADAL" clId="{05C36E4F-BC2C-421B-A921-6385184B1629}" dt="2021-10-26T18:05:47.005" v="0"/>
        <pc:sldMkLst>
          <pc:docMk/>
          <pc:sldMk cId="2947207527" sldId="280"/>
        </pc:sldMkLst>
        <pc:picChg chg="del">
          <ac:chgData name="Rammon, Jennifer (CDC/DDPHSS/NCHS/DRM)" userId="366bc65a-6ae7-4d1d-b743-8a54dde7ab84" providerId="ADAL" clId="{05C36E4F-BC2C-421B-A921-6385184B1629}" dt="2021-10-26T18:05:47.005" v="0"/>
          <ac:picMkLst>
            <pc:docMk/>
            <pc:sldMk cId="2947207527" sldId="280"/>
            <ac:picMk id="8" creationId="{B721AC98-B8CA-4DC9-989C-091E1B0236D8}"/>
          </ac:picMkLst>
        </pc:picChg>
      </pc:sldChg>
      <pc:sldChg chg="delSp modTransition modAnim">
        <pc:chgData name="Rammon, Jennifer (CDC/DDPHSS/NCHS/DRM)" userId="366bc65a-6ae7-4d1d-b743-8a54dde7ab84" providerId="ADAL" clId="{05C36E4F-BC2C-421B-A921-6385184B1629}" dt="2021-10-26T18:05:47.005" v="0"/>
        <pc:sldMkLst>
          <pc:docMk/>
          <pc:sldMk cId="695127825" sldId="282"/>
        </pc:sldMkLst>
        <pc:picChg chg="del">
          <ac:chgData name="Rammon, Jennifer (CDC/DDPHSS/NCHS/DRM)" userId="366bc65a-6ae7-4d1d-b743-8a54dde7ab84" providerId="ADAL" clId="{05C36E4F-BC2C-421B-A921-6385184B1629}" dt="2021-10-26T18:05:47.005" v="0"/>
          <ac:picMkLst>
            <pc:docMk/>
            <pc:sldMk cId="695127825" sldId="282"/>
            <ac:picMk id="9" creationId="{0F1E2F2B-D964-4195-A256-C9283E545FF6}"/>
          </ac:picMkLst>
        </pc:picChg>
      </pc:sldChg>
      <pc:sldChg chg="delSp modTransition modAnim">
        <pc:chgData name="Rammon, Jennifer (CDC/DDPHSS/NCHS/DRM)" userId="366bc65a-6ae7-4d1d-b743-8a54dde7ab84" providerId="ADAL" clId="{05C36E4F-BC2C-421B-A921-6385184B1629}" dt="2021-10-26T18:05:47.005" v="0"/>
        <pc:sldMkLst>
          <pc:docMk/>
          <pc:sldMk cId="2678409937" sldId="283"/>
        </pc:sldMkLst>
        <pc:picChg chg="del">
          <ac:chgData name="Rammon, Jennifer (CDC/DDPHSS/NCHS/DRM)" userId="366bc65a-6ae7-4d1d-b743-8a54dde7ab84" providerId="ADAL" clId="{05C36E4F-BC2C-421B-A921-6385184B1629}" dt="2021-10-26T18:05:47.005" v="0"/>
          <ac:picMkLst>
            <pc:docMk/>
            <pc:sldMk cId="2678409937" sldId="283"/>
            <ac:picMk id="2" creationId="{D937270E-20FF-42C0-B060-B81D0F5FB496}"/>
          </ac:picMkLst>
        </pc:picChg>
      </pc:sldChg>
      <pc:sldChg chg="delSp modTransition modAnim">
        <pc:chgData name="Rammon, Jennifer (CDC/DDPHSS/NCHS/DRM)" userId="366bc65a-6ae7-4d1d-b743-8a54dde7ab84" providerId="ADAL" clId="{05C36E4F-BC2C-421B-A921-6385184B1629}" dt="2021-10-26T18:05:47.005" v="0"/>
        <pc:sldMkLst>
          <pc:docMk/>
          <pc:sldMk cId="1520046205" sldId="284"/>
        </pc:sldMkLst>
        <pc:picChg chg="del">
          <ac:chgData name="Rammon, Jennifer (CDC/DDPHSS/NCHS/DRM)" userId="366bc65a-6ae7-4d1d-b743-8a54dde7ab84" providerId="ADAL" clId="{05C36E4F-BC2C-421B-A921-6385184B1629}" dt="2021-10-26T18:05:47.005" v="0"/>
          <ac:picMkLst>
            <pc:docMk/>
            <pc:sldMk cId="1520046205" sldId="284"/>
            <ac:picMk id="13" creationId="{11DBD47E-5C47-403A-8477-BE747DA192CC}"/>
          </ac:picMkLst>
        </pc:picChg>
      </pc:sldChg>
      <pc:sldChg chg="delSp modTransition modAnim">
        <pc:chgData name="Rammon, Jennifer (CDC/DDPHSS/NCHS/DRM)" userId="366bc65a-6ae7-4d1d-b743-8a54dde7ab84" providerId="ADAL" clId="{05C36E4F-BC2C-421B-A921-6385184B1629}" dt="2021-10-26T18:05:47.005" v="0"/>
        <pc:sldMkLst>
          <pc:docMk/>
          <pc:sldMk cId="3906867244" sldId="285"/>
        </pc:sldMkLst>
        <pc:picChg chg="del">
          <ac:chgData name="Rammon, Jennifer (CDC/DDPHSS/NCHS/DRM)" userId="366bc65a-6ae7-4d1d-b743-8a54dde7ab84" providerId="ADAL" clId="{05C36E4F-BC2C-421B-A921-6385184B1629}" dt="2021-10-26T18:05:47.005" v="0"/>
          <ac:picMkLst>
            <pc:docMk/>
            <pc:sldMk cId="3906867244" sldId="285"/>
            <ac:picMk id="7" creationId="{EC93CC84-409C-4EC5-A5E1-D75818955031}"/>
          </ac:picMkLst>
        </pc:picChg>
      </pc:sldChg>
      <pc:sldChg chg="delSp modTransition modAnim">
        <pc:chgData name="Rammon, Jennifer (CDC/DDPHSS/NCHS/DRM)" userId="366bc65a-6ae7-4d1d-b743-8a54dde7ab84" providerId="ADAL" clId="{05C36E4F-BC2C-421B-A921-6385184B1629}" dt="2021-10-26T18:05:47.005" v="0"/>
        <pc:sldMkLst>
          <pc:docMk/>
          <pc:sldMk cId="2233616943" sldId="286"/>
        </pc:sldMkLst>
        <pc:picChg chg="del">
          <ac:chgData name="Rammon, Jennifer (CDC/DDPHSS/NCHS/DRM)" userId="366bc65a-6ae7-4d1d-b743-8a54dde7ab84" providerId="ADAL" clId="{05C36E4F-BC2C-421B-A921-6385184B1629}" dt="2021-10-26T18:05:47.005" v="0"/>
          <ac:picMkLst>
            <pc:docMk/>
            <pc:sldMk cId="2233616943" sldId="286"/>
            <ac:picMk id="3" creationId="{7744E3DA-005D-4020-9839-4BA9111F942D}"/>
          </ac:picMkLst>
        </pc:picChg>
      </pc:sldChg>
      <pc:sldChg chg="delSp modTransition modAnim">
        <pc:chgData name="Rammon, Jennifer (CDC/DDPHSS/NCHS/DRM)" userId="366bc65a-6ae7-4d1d-b743-8a54dde7ab84" providerId="ADAL" clId="{05C36E4F-BC2C-421B-A921-6385184B1629}" dt="2021-10-26T18:05:47.005" v="0"/>
        <pc:sldMkLst>
          <pc:docMk/>
          <pc:sldMk cId="1938914123" sldId="287"/>
        </pc:sldMkLst>
        <pc:picChg chg="del">
          <ac:chgData name="Rammon, Jennifer (CDC/DDPHSS/NCHS/DRM)" userId="366bc65a-6ae7-4d1d-b743-8a54dde7ab84" providerId="ADAL" clId="{05C36E4F-BC2C-421B-A921-6385184B1629}" dt="2021-10-26T18:05:47.005" v="0"/>
          <ac:picMkLst>
            <pc:docMk/>
            <pc:sldMk cId="1938914123" sldId="287"/>
            <ac:picMk id="2" creationId="{8DD04333-64A6-4F03-8892-0C51C224CD79}"/>
          </ac:picMkLst>
        </pc:picChg>
      </pc:sldChg>
      <pc:sldChg chg="delSp modTransition modAnim">
        <pc:chgData name="Rammon, Jennifer (CDC/DDPHSS/NCHS/DRM)" userId="366bc65a-6ae7-4d1d-b743-8a54dde7ab84" providerId="ADAL" clId="{05C36E4F-BC2C-421B-A921-6385184B1629}" dt="2021-10-26T18:05:47.005" v="0"/>
        <pc:sldMkLst>
          <pc:docMk/>
          <pc:sldMk cId="602748611" sldId="288"/>
        </pc:sldMkLst>
        <pc:picChg chg="del">
          <ac:chgData name="Rammon, Jennifer (CDC/DDPHSS/NCHS/DRM)" userId="366bc65a-6ae7-4d1d-b743-8a54dde7ab84" providerId="ADAL" clId="{05C36E4F-BC2C-421B-A921-6385184B1629}" dt="2021-10-26T18:05:47.005" v="0"/>
          <ac:picMkLst>
            <pc:docMk/>
            <pc:sldMk cId="602748611" sldId="288"/>
            <ac:picMk id="2" creationId="{83CDBE2F-3F9C-44E3-8987-874E2CD0264D}"/>
          </ac:picMkLst>
        </pc:picChg>
      </pc:sldChg>
      <pc:sldChg chg="delSp modTransition modAnim">
        <pc:chgData name="Rammon, Jennifer (CDC/DDPHSS/NCHS/DRM)" userId="366bc65a-6ae7-4d1d-b743-8a54dde7ab84" providerId="ADAL" clId="{05C36E4F-BC2C-421B-A921-6385184B1629}" dt="2021-10-26T18:05:47.005" v="0"/>
        <pc:sldMkLst>
          <pc:docMk/>
          <pc:sldMk cId="4088116999" sldId="289"/>
        </pc:sldMkLst>
        <pc:picChg chg="del">
          <ac:chgData name="Rammon, Jennifer (CDC/DDPHSS/NCHS/DRM)" userId="366bc65a-6ae7-4d1d-b743-8a54dde7ab84" providerId="ADAL" clId="{05C36E4F-BC2C-421B-A921-6385184B1629}" dt="2021-10-26T18:05:47.005" v="0"/>
          <ac:picMkLst>
            <pc:docMk/>
            <pc:sldMk cId="4088116999" sldId="289"/>
            <ac:picMk id="2" creationId="{7BE82E8B-0337-4615-8F09-ADFD90EB89FF}"/>
          </ac:picMkLst>
        </pc:picChg>
      </pc:sldChg>
      <pc:sldChg chg="delSp modTransition modAnim">
        <pc:chgData name="Rammon, Jennifer (CDC/DDPHSS/NCHS/DRM)" userId="366bc65a-6ae7-4d1d-b743-8a54dde7ab84" providerId="ADAL" clId="{05C36E4F-BC2C-421B-A921-6385184B1629}" dt="2021-10-26T18:05:47.005" v="0"/>
        <pc:sldMkLst>
          <pc:docMk/>
          <pc:sldMk cId="3626680809" sldId="290"/>
        </pc:sldMkLst>
        <pc:picChg chg="del">
          <ac:chgData name="Rammon, Jennifer (CDC/DDPHSS/NCHS/DRM)" userId="366bc65a-6ae7-4d1d-b743-8a54dde7ab84" providerId="ADAL" clId="{05C36E4F-BC2C-421B-A921-6385184B1629}" dt="2021-10-26T18:05:47.005" v="0"/>
          <ac:picMkLst>
            <pc:docMk/>
            <pc:sldMk cId="3626680809" sldId="290"/>
            <ac:picMk id="4" creationId="{C9CDDCA8-8576-4F54-8BBA-044FAE48B76D}"/>
          </ac:picMkLst>
        </pc:picChg>
      </pc:sldChg>
      <pc:sldChg chg="delSp modTransition modAnim">
        <pc:chgData name="Rammon, Jennifer (CDC/DDPHSS/NCHS/DRM)" userId="366bc65a-6ae7-4d1d-b743-8a54dde7ab84" providerId="ADAL" clId="{05C36E4F-BC2C-421B-A921-6385184B1629}" dt="2021-10-26T18:05:47.005" v="0"/>
        <pc:sldMkLst>
          <pc:docMk/>
          <pc:sldMk cId="2364217982" sldId="291"/>
        </pc:sldMkLst>
        <pc:picChg chg="del">
          <ac:chgData name="Rammon, Jennifer (CDC/DDPHSS/NCHS/DRM)" userId="366bc65a-6ae7-4d1d-b743-8a54dde7ab84" providerId="ADAL" clId="{05C36E4F-BC2C-421B-A921-6385184B1629}" dt="2021-10-26T18:05:47.005" v="0"/>
          <ac:picMkLst>
            <pc:docMk/>
            <pc:sldMk cId="2364217982" sldId="291"/>
            <ac:picMk id="8" creationId="{D4CD6C63-FC28-46B0-9C92-3867AC5E3FE0}"/>
          </ac:picMkLst>
        </pc:picChg>
      </pc:sldChg>
      <pc:sldChg chg="delSp modTransition modAnim">
        <pc:chgData name="Rammon, Jennifer (CDC/DDPHSS/NCHS/DRM)" userId="366bc65a-6ae7-4d1d-b743-8a54dde7ab84" providerId="ADAL" clId="{05C36E4F-BC2C-421B-A921-6385184B1629}" dt="2021-10-26T18:05:47.005" v="0"/>
        <pc:sldMkLst>
          <pc:docMk/>
          <pc:sldMk cId="3235912820" sldId="292"/>
        </pc:sldMkLst>
        <pc:picChg chg="del">
          <ac:chgData name="Rammon, Jennifer (CDC/DDPHSS/NCHS/DRM)" userId="366bc65a-6ae7-4d1d-b743-8a54dde7ab84" providerId="ADAL" clId="{05C36E4F-BC2C-421B-A921-6385184B1629}" dt="2021-10-26T18:05:47.005" v="0"/>
          <ac:picMkLst>
            <pc:docMk/>
            <pc:sldMk cId="3235912820" sldId="292"/>
            <ac:picMk id="4" creationId="{363D204E-9FCE-465D-8220-9CD160853D22}"/>
          </ac:picMkLst>
        </pc:picChg>
      </pc:sldChg>
      <pc:sldChg chg="delSp modTransition modAnim">
        <pc:chgData name="Rammon, Jennifer (CDC/DDPHSS/NCHS/DRM)" userId="366bc65a-6ae7-4d1d-b743-8a54dde7ab84" providerId="ADAL" clId="{05C36E4F-BC2C-421B-A921-6385184B1629}" dt="2021-10-26T18:05:47.005" v="0"/>
        <pc:sldMkLst>
          <pc:docMk/>
          <pc:sldMk cId="1989912530" sldId="294"/>
        </pc:sldMkLst>
        <pc:picChg chg="del">
          <ac:chgData name="Rammon, Jennifer (CDC/DDPHSS/NCHS/DRM)" userId="366bc65a-6ae7-4d1d-b743-8a54dde7ab84" providerId="ADAL" clId="{05C36E4F-BC2C-421B-A921-6385184B1629}" dt="2021-10-26T18:05:47.005" v="0"/>
          <ac:picMkLst>
            <pc:docMk/>
            <pc:sldMk cId="1989912530" sldId="294"/>
            <ac:picMk id="3" creationId="{0471ED6A-D23F-4589-91A2-43B2B1C7C9BD}"/>
          </ac:picMkLst>
        </pc:picChg>
      </pc:sldChg>
      <pc:sldChg chg="delSp modTransition modAnim">
        <pc:chgData name="Rammon, Jennifer (CDC/DDPHSS/NCHS/DRM)" userId="366bc65a-6ae7-4d1d-b743-8a54dde7ab84" providerId="ADAL" clId="{05C36E4F-BC2C-421B-A921-6385184B1629}" dt="2021-10-26T18:05:47.005" v="0"/>
        <pc:sldMkLst>
          <pc:docMk/>
          <pc:sldMk cId="2460453576" sldId="295"/>
        </pc:sldMkLst>
        <pc:picChg chg="del">
          <ac:chgData name="Rammon, Jennifer (CDC/DDPHSS/NCHS/DRM)" userId="366bc65a-6ae7-4d1d-b743-8a54dde7ab84" providerId="ADAL" clId="{05C36E4F-BC2C-421B-A921-6385184B1629}" dt="2021-10-26T18:05:47.005" v="0"/>
          <ac:picMkLst>
            <pc:docMk/>
            <pc:sldMk cId="2460453576" sldId="295"/>
            <ac:picMk id="6" creationId="{73514A31-FD57-4880-ABFE-25D3AAE9AD7A}"/>
          </ac:picMkLst>
        </pc:picChg>
      </pc:sldChg>
      <pc:sldChg chg="delSp modTransition modAnim">
        <pc:chgData name="Rammon, Jennifer (CDC/DDPHSS/NCHS/DRM)" userId="366bc65a-6ae7-4d1d-b743-8a54dde7ab84" providerId="ADAL" clId="{05C36E4F-BC2C-421B-A921-6385184B1629}" dt="2021-10-26T18:05:47.005" v="0"/>
        <pc:sldMkLst>
          <pc:docMk/>
          <pc:sldMk cId="1867707088" sldId="296"/>
        </pc:sldMkLst>
        <pc:picChg chg="del">
          <ac:chgData name="Rammon, Jennifer (CDC/DDPHSS/NCHS/DRM)" userId="366bc65a-6ae7-4d1d-b743-8a54dde7ab84" providerId="ADAL" clId="{05C36E4F-BC2C-421B-A921-6385184B1629}" dt="2021-10-26T18:05:47.005" v="0"/>
          <ac:picMkLst>
            <pc:docMk/>
            <pc:sldMk cId="1867707088" sldId="296"/>
            <ac:picMk id="9" creationId="{7EC67922-2BE1-4F30-BE7B-F3D714FAEE63}"/>
          </ac:picMkLst>
        </pc:picChg>
      </pc:sldChg>
      <pc:sldChg chg="delSp modTransition modAnim">
        <pc:chgData name="Rammon, Jennifer (CDC/DDPHSS/NCHS/DRM)" userId="366bc65a-6ae7-4d1d-b743-8a54dde7ab84" providerId="ADAL" clId="{05C36E4F-BC2C-421B-A921-6385184B1629}" dt="2021-10-26T18:05:47.005" v="0"/>
        <pc:sldMkLst>
          <pc:docMk/>
          <pc:sldMk cId="2131410697" sldId="297"/>
        </pc:sldMkLst>
        <pc:picChg chg="del">
          <ac:chgData name="Rammon, Jennifer (CDC/DDPHSS/NCHS/DRM)" userId="366bc65a-6ae7-4d1d-b743-8a54dde7ab84" providerId="ADAL" clId="{05C36E4F-BC2C-421B-A921-6385184B1629}" dt="2021-10-26T18:05:47.005" v="0"/>
          <ac:picMkLst>
            <pc:docMk/>
            <pc:sldMk cId="2131410697" sldId="297"/>
            <ac:picMk id="15" creationId="{5F8349B3-295C-47BA-9263-BCAAD8B161BD}"/>
          </ac:picMkLst>
        </pc:picChg>
      </pc:sldChg>
      <pc:sldChg chg="delSp modTransition modAnim">
        <pc:chgData name="Rammon, Jennifer (CDC/DDPHSS/NCHS/DRM)" userId="366bc65a-6ae7-4d1d-b743-8a54dde7ab84" providerId="ADAL" clId="{05C36E4F-BC2C-421B-A921-6385184B1629}" dt="2021-10-26T18:05:47.005" v="0"/>
        <pc:sldMkLst>
          <pc:docMk/>
          <pc:sldMk cId="691151163" sldId="298"/>
        </pc:sldMkLst>
        <pc:picChg chg="del">
          <ac:chgData name="Rammon, Jennifer (CDC/DDPHSS/NCHS/DRM)" userId="366bc65a-6ae7-4d1d-b743-8a54dde7ab84" providerId="ADAL" clId="{05C36E4F-BC2C-421B-A921-6385184B1629}" dt="2021-10-26T18:05:47.005" v="0"/>
          <ac:picMkLst>
            <pc:docMk/>
            <pc:sldMk cId="691151163" sldId="298"/>
            <ac:picMk id="2" creationId="{D86D6A82-D1E2-46AF-99A5-0CC7191A7D0D}"/>
          </ac:picMkLst>
        </pc:picChg>
      </pc:sldChg>
      <pc:sldChg chg="delSp modTransition modAnim">
        <pc:chgData name="Rammon, Jennifer (CDC/DDPHSS/NCHS/DRM)" userId="366bc65a-6ae7-4d1d-b743-8a54dde7ab84" providerId="ADAL" clId="{05C36E4F-BC2C-421B-A921-6385184B1629}" dt="2021-10-26T18:05:47.005" v="0"/>
        <pc:sldMkLst>
          <pc:docMk/>
          <pc:sldMk cId="2113625194" sldId="299"/>
        </pc:sldMkLst>
        <pc:picChg chg="del">
          <ac:chgData name="Rammon, Jennifer (CDC/DDPHSS/NCHS/DRM)" userId="366bc65a-6ae7-4d1d-b743-8a54dde7ab84" providerId="ADAL" clId="{05C36E4F-BC2C-421B-A921-6385184B1629}" dt="2021-10-26T18:05:47.005" v="0"/>
          <ac:picMkLst>
            <pc:docMk/>
            <pc:sldMk cId="2113625194" sldId="299"/>
            <ac:picMk id="4" creationId="{86381C32-53F9-40A1-8E3A-58DDC7063E06}"/>
          </ac:picMkLst>
        </pc:picChg>
      </pc:sldChg>
      <pc:sldChg chg="delSp modTransition modAnim">
        <pc:chgData name="Rammon, Jennifer (CDC/DDPHSS/NCHS/DRM)" userId="366bc65a-6ae7-4d1d-b743-8a54dde7ab84" providerId="ADAL" clId="{05C36E4F-BC2C-421B-A921-6385184B1629}" dt="2021-10-26T18:05:47.005" v="0"/>
        <pc:sldMkLst>
          <pc:docMk/>
          <pc:sldMk cId="1268800100" sldId="300"/>
        </pc:sldMkLst>
        <pc:picChg chg="del">
          <ac:chgData name="Rammon, Jennifer (CDC/DDPHSS/NCHS/DRM)" userId="366bc65a-6ae7-4d1d-b743-8a54dde7ab84" providerId="ADAL" clId="{05C36E4F-BC2C-421B-A921-6385184B1629}" dt="2021-10-26T18:05:47.005" v="0"/>
          <ac:picMkLst>
            <pc:docMk/>
            <pc:sldMk cId="1268800100" sldId="300"/>
            <ac:picMk id="10" creationId="{8E283E6E-AC14-4A52-B63C-02A271693B26}"/>
          </ac:picMkLst>
        </pc:picChg>
      </pc:sldChg>
      <pc:sldChg chg="delSp modTransition modAnim">
        <pc:chgData name="Rammon, Jennifer (CDC/DDPHSS/NCHS/DRM)" userId="366bc65a-6ae7-4d1d-b743-8a54dde7ab84" providerId="ADAL" clId="{05C36E4F-BC2C-421B-A921-6385184B1629}" dt="2021-10-26T18:05:47.005" v="0"/>
        <pc:sldMkLst>
          <pc:docMk/>
          <pc:sldMk cId="3987019838" sldId="301"/>
        </pc:sldMkLst>
        <pc:picChg chg="del">
          <ac:chgData name="Rammon, Jennifer (CDC/DDPHSS/NCHS/DRM)" userId="366bc65a-6ae7-4d1d-b743-8a54dde7ab84" providerId="ADAL" clId="{05C36E4F-BC2C-421B-A921-6385184B1629}" dt="2021-10-26T18:05:47.005" v="0"/>
          <ac:picMkLst>
            <pc:docMk/>
            <pc:sldMk cId="3987019838" sldId="301"/>
            <ac:picMk id="4" creationId="{9868A3F8-DC8A-4B71-9C36-40E97F5A98F8}"/>
          </ac:picMkLst>
        </pc:picChg>
      </pc:sldChg>
      <pc:sldChg chg="delSp modTransition modAnim">
        <pc:chgData name="Rammon, Jennifer (CDC/DDPHSS/NCHS/DRM)" userId="366bc65a-6ae7-4d1d-b743-8a54dde7ab84" providerId="ADAL" clId="{05C36E4F-BC2C-421B-A921-6385184B1629}" dt="2021-10-26T18:05:47.005" v="0"/>
        <pc:sldMkLst>
          <pc:docMk/>
          <pc:sldMk cId="1110994831" sldId="303"/>
        </pc:sldMkLst>
        <pc:picChg chg="del">
          <ac:chgData name="Rammon, Jennifer (CDC/DDPHSS/NCHS/DRM)" userId="366bc65a-6ae7-4d1d-b743-8a54dde7ab84" providerId="ADAL" clId="{05C36E4F-BC2C-421B-A921-6385184B1629}" dt="2021-10-26T18:05:47.005" v="0"/>
          <ac:picMkLst>
            <pc:docMk/>
            <pc:sldMk cId="1110994831" sldId="303"/>
            <ac:picMk id="9" creationId="{4550DC49-9CB6-47CD-9BC1-E4BE8915B150}"/>
          </ac:picMkLst>
        </pc:picChg>
      </pc:sldChg>
      <pc:sldChg chg="delSp modTransition modAnim">
        <pc:chgData name="Rammon, Jennifer (CDC/DDPHSS/NCHS/DRM)" userId="366bc65a-6ae7-4d1d-b743-8a54dde7ab84" providerId="ADAL" clId="{05C36E4F-BC2C-421B-A921-6385184B1629}" dt="2021-10-26T18:05:47.005" v="0"/>
        <pc:sldMkLst>
          <pc:docMk/>
          <pc:sldMk cId="1768207828" sldId="305"/>
        </pc:sldMkLst>
        <pc:picChg chg="del">
          <ac:chgData name="Rammon, Jennifer (CDC/DDPHSS/NCHS/DRM)" userId="366bc65a-6ae7-4d1d-b743-8a54dde7ab84" providerId="ADAL" clId="{05C36E4F-BC2C-421B-A921-6385184B1629}" dt="2021-10-26T18:05:47.005" v="0"/>
          <ac:picMkLst>
            <pc:docMk/>
            <pc:sldMk cId="1768207828" sldId="305"/>
            <ac:picMk id="11" creationId="{7AEB8E8C-04EF-4CAE-BDC4-5981B7B70867}"/>
          </ac:picMkLst>
        </pc:picChg>
      </pc:sldChg>
      <pc:sldChg chg="delSp modTransition modAnim">
        <pc:chgData name="Rammon, Jennifer (CDC/DDPHSS/NCHS/DRM)" userId="366bc65a-6ae7-4d1d-b743-8a54dde7ab84" providerId="ADAL" clId="{05C36E4F-BC2C-421B-A921-6385184B1629}" dt="2021-10-26T18:05:47.005" v="0"/>
        <pc:sldMkLst>
          <pc:docMk/>
          <pc:sldMk cId="2281166980" sldId="306"/>
        </pc:sldMkLst>
        <pc:picChg chg="del">
          <ac:chgData name="Rammon, Jennifer (CDC/DDPHSS/NCHS/DRM)" userId="366bc65a-6ae7-4d1d-b743-8a54dde7ab84" providerId="ADAL" clId="{05C36E4F-BC2C-421B-A921-6385184B1629}" dt="2021-10-26T18:05:47.005" v="0"/>
          <ac:picMkLst>
            <pc:docMk/>
            <pc:sldMk cId="2281166980" sldId="306"/>
            <ac:picMk id="10" creationId="{C5349C30-8BF5-4604-9481-50DBBA6A57D4}"/>
          </ac:picMkLst>
        </pc:picChg>
      </pc:sldChg>
      <pc:sldChg chg="delSp modTransition modAnim">
        <pc:chgData name="Rammon, Jennifer (CDC/DDPHSS/NCHS/DRM)" userId="366bc65a-6ae7-4d1d-b743-8a54dde7ab84" providerId="ADAL" clId="{05C36E4F-BC2C-421B-A921-6385184B1629}" dt="2021-10-26T18:05:47.005" v="0"/>
        <pc:sldMkLst>
          <pc:docMk/>
          <pc:sldMk cId="1681315001" sldId="307"/>
        </pc:sldMkLst>
        <pc:picChg chg="del">
          <ac:chgData name="Rammon, Jennifer (CDC/DDPHSS/NCHS/DRM)" userId="366bc65a-6ae7-4d1d-b743-8a54dde7ab84" providerId="ADAL" clId="{05C36E4F-BC2C-421B-A921-6385184B1629}" dt="2021-10-26T18:05:47.005" v="0"/>
          <ac:picMkLst>
            <pc:docMk/>
            <pc:sldMk cId="1681315001" sldId="307"/>
            <ac:picMk id="2" creationId="{4BA8A9A5-F7D9-4863-9AD2-EA2456FAD390}"/>
          </ac:picMkLst>
        </pc:picChg>
      </pc:sldChg>
      <pc:sldChg chg="delSp modTransition modAnim">
        <pc:chgData name="Rammon, Jennifer (CDC/DDPHSS/NCHS/DRM)" userId="366bc65a-6ae7-4d1d-b743-8a54dde7ab84" providerId="ADAL" clId="{05C36E4F-BC2C-421B-A921-6385184B1629}" dt="2021-10-26T18:05:47.005" v="0"/>
        <pc:sldMkLst>
          <pc:docMk/>
          <pc:sldMk cId="3965997044" sldId="308"/>
        </pc:sldMkLst>
        <pc:picChg chg="del">
          <ac:chgData name="Rammon, Jennifer (CDC/DDPHSS/NCHS/DRM)" userId="366bc65a-6ae7-4d1d-b743-8a54dde7ab84" providerId="ADAL" clId="{05C36E4F-BC2C-421B-A921-6385184B1629}" dt="2021-10-26T18:05:47.005" v="0"/>
          <ac:picMkLst>
            <pc:docMk/>
            <pc:sldMk cId="3965997044" sldId="308"/>
            <ac:picMk id="7" creationId="{35D556B7-FD7C-4272-A711-AAF272494697}"/>
          </ac:picMkLst>
        </pc:picChg>
      </pc:sldChg>
      <pc:sldChg chg="delSp modTransition modAnim">
        <pc:chgData name="Rammon, Jennifer (CDC/DDPHSS/NCHS/DRM)" userId="366bc65a-6ae7-4d1d-b743-8a54dde7ab84" providerId="ADAL" clId="{05C36E4F-BC2C-421B-A921-6385184B1629}" dt="2021-10-26T18:05:47.005" v="0"/>
        <pc:sldMkLst>
          <pc:docMk/>
          <pc:sldMk cId="4105640798" sldId="309"/>
        </pc:sldMkLst>
        <pc:picChg chg="del">
          <ac:chgData name="Rammon, Jennifer (CDC/DDPHSS/NCHS/DRM)" userId="366bc65a-6ae7-4d1d-b743-8a54dde7ab84" providerId="ADAL" clId="{05C36E4F-BC2C-421B-A921-6385184B1629}" dt="2021-10-26T18:05:47.005" v="0"/>
          <ac:picMkLst>
            <pc:docMk/>
            <pc:sldMk cId="4105640798" sldId="309"/>
            <ac:picMk id="3" creationId="{5F69E674-4C4C-4FBF-A320-24C05797C09B}"/>
          </ac:picMkLst>
        </pc:picChg>
      </pc:sldChg>
      <pc:sldChg chg="delSp modTransition modAnim">
        <pc:chgData name="Rammon, Jennifer (CDC/DDPHSS/NCHS/DRM)" userId="366bc65a-6ae7-4d1d-b743-8a54dde7ab84" providerId="ADAL" clId="{05C36E4F-BC2C-421B-A921-6385184B1629}" dt="2021-10-26T18:05:47.005" v="0"/>
        <pc:sldMkLst>
          <pc:docMk/>
          <pc:sldMk cId="1507838838" sldId="310"/>
        </pc:sldMkLst>
        <pc:picChg chg="del">
          <ac:chgData name="Rammon, Jennifer (CDC/DDPHSS/NCHS/DRM)" userId="366bc65a-6ae7-4d1d-b743-8a54dde7ab84" providerId="ADAL" clId="{05C36E4F-BC2C-421B-A921-6385184B1629}" dt="2021-10-26T18:05:47.005" v="0"/>
          <ac:picMkLst>
            <pc:docMk/>
            <pc:sldMk cId="1507838838" sldId="310"/>
            <ac:picMk id="3" creationId="{27277C3F-701D-4A97-B382-11335821F5DE}"/>
          </ac:picMkLst>
        </pc:picChg>
      </pc:sldChg>
      <pc:sldChg chg="delSp modTransition modAnim">
        <pc:chgData name="Rammon, Jennifer (CDC/DDPHSS/NCHS/DRM)" userId="366bc65a-6ae7-4d1d-b743-8a54dde7ab84" providerId="ADAL" clId="{05C36E4F-BC2C-421B-A921-6385184B1629}" dt="2021-10-26T18:05:47.005" v="0"/>
        <pc:sldMkLst>
          <pc:docMk/>
          <pc:sldMk cId="4266683159" sldId="311"/>
        </pc:sldMkLst>
        <pc:picChg chg="del">
          <ac:chgData name="Rammon, Jennifer (CDC/DDPHSS/NCHS/DRM)" userId="366bc65a-6ae7-4d1d-b743-8a54dde7ab84" providerId="ADAL" clId="{05C36E4F-BC2C-421B-A921-6385184B1629}" dt="2021-10-26T18:05:47.005" v="0"/>
          <ac:picMkLst>
            <pc:docMk/>
            <pc:sldMk cId="4266683159" sldId="311"/>
            <ac:picMk id="4" creationId="{CA5FA600-C83A-4741-9B0F-F84FCE186121}"/>
          </ac:picMkLst>
        </pc:picChg>
      </pc:sldChg>
      <pc:sldChg chg="delSp modTransition modAnim">
        <pc:chgData name="Rammon, Jennifer (CDC/DDPHSS/NCHS/DRM)" userId="366bc65a-6ae7-4d1d-b743-8a54dde7ab84" providerId="ADAL" clId="{05C36E4F-BC2C-421B-A921-6385184B1629}" dt="2021-10-26T18:05:47.005" v="0"/>
        <pc:sldMkLst>
          <pc:docMk/>
          <pc:sldMk cId="3660263315" sldId="312"/>
        </pc:sldMkLst>
        <pc:picChg chg="del">
          <ac:chgData name="Rammon, Jennifer (CDC/DDPHSS/NCHS/DRM)" userId="366bc65a-6ae7-4d1d-b743-8a54dde7ab84" providerId="ADAL" clId="{05C36E4F-BC2C-421B-A921-6385184B1629}" dt="2021-10-26T18:05:47.005" v="0"/>
          <ac:picMkLst>
            <pc:docMk/>
            <pc:sldMk cId="3660263315" sldId="312"/>
            <ac:picMk id="3" creationId="{225685A0-4270-4510-9D06-F2AA87BC9029}"/>
          </ac:picMkLst>
        </pc:picChg>
      </pc:sldChg>
      <pc:sldChg chg="delSp modTransition modAnim">
        <pc:chgData name="Rammon, Jennifer (CDC/DDPHSS/NCHS/DRM)" userId="366bc65a-6ae7-4d1d-b743-8a54dde7ab84" providerId="ADAL" clId="{05C36E4F-BC2C-421B-A921-6385184B1629}" dt="2021-10-26T18:05:47.005" v="0"/>
        <pc:sldMkLst>
          <pc:docMk/>
          <pc:sldMk cId="2728107855" sldId="313"/>
        </pc:sldMkLst>
        <pc:picChg chg="del">
          <ac:chgData name="Rammon, Jennifer (CDC/DDPHSS/NCHS/DRM)" userId="366bc65a-6ae7-4d1d-b743-8a54dde7ab84" providerId="ADAL" clId="{05C36E4F-BC2C-421B-A921-6385184B1629}" dt="2021-10-26T18:05:47.005" v="0"/>
          <ac:picMkLst>
            <pc:docMk/>
            <pc:sldMk cId="2728107855" sldId="313"/>
            <ac:picMk id="3" creationId="{9FF2132C-F818-4372-999A-AC9194909CDC}"/>
          </ac:picMkLst>
        </pc:picChg>
      </pc:sldChg>
      <pc:sldChg chg="delSp modTransition modAnim">
        <pc:chgData name="Rammon, Jennifer (CDC/DDPHSS/NCHS/DRM)" userId="366bc65a-6ae7-4d1d-b743-8a54dde7ab84" providerId="ADAL" clId="{05C36E4F-BC2C-421B-A921-6385184B1629}" dt="2021-10-26T18:05:47.005" v="0"/>
        <pc:sldMkLst>
          <pc:docMk/>
          <pc:sldMk cId="1839465187" sldId="314"/>
        </pc:sldMkLst>
        <pc:picChg chg="del">
          <ac:chgData name="Rammon, Jennifer (CDC/DDPHSS/NCHS/DRM)" userId="366bc65a-6ae7-4d1d-b743-8a54dde7ab84" providerId="ADAL" clId="{05C36E4F-BC2C-421B-A921-6385184B1629}" dt="2021-10-26T18:05:47.005" v="0"/>
          <ac:picMkLst>
            <pc:docMk/>
            <pc:sldMk cId="1839465187" sldId="314"/>
            <ac:picMk id="3" creationId="{604A557B-7A67-44A2-A945-21DB442087A1}"/>
          </ac:picMkLst>
        </pc:picChg>
      </pc:sldChg>
      <pc:sldChg chg="delSp modTransition modAnim">
        <pc:chgData name="Rammon, Jennifer (CDC/DDPHSS/NCHS/DRM)" userId="366bc65a-6ae7-4d1d-b743-8a54dde7ab84" providerId="ADAL" clId="{05C36E4F-BC2C-421B-A921-6385184B1629}" dt="2021-10-26T18:05:47.005" v="0"/>
        <pc:sldMkLst>
          <pc:docMk/>
          <pc:sldMk cId="1847643328" sldId="315"/>
        </pc:sldMkLst>
        <pc:picChg chg="del">
          <ac:chgData name="Rammon, Jennifer (CDC/DDPHSS/NCHS/DRM)" userId="366bc65a-6ae7-4d1d-b743-8a54dde7ab84" providerId="ADAL" clId="{05C36E4F-BC2C-421B-A921-6385184B1629}" dt="2021-10-26T18:05:47.005" v="0"/>
          <ac:picMkLst>
            <pc:docMk/>
            <pc:sldMk cId="1847643328" sldId="315"/>
            <ac:picMk id="3" creationId="{39FBA61F-CAD1-4F22-9C5E-4FC3181400A9}"/>
          </ac:picMkLst>
        </pc:picChg>
      </pc:sldChg>
      <pc:sldChg chg="delSp modTransition modAnim">
        <pc:chgData name="Rammon, Jennifer (CDC/DDPHSS/NCHS/DRM)" userId="366bc65a-6ae7-4d1d-b743-8a54dde7ab84" providerId="ADAL" clId="{05C36E4F-BC2C-421B-A921-6385184B1629}" dt="2021-10-26T18:05:47.005" v="0"/>
        <pc:sldMkLst>
          <pc:docMk/>
          <pc:sldMk cId="4243684064" sldId="316"/>
        </pc:sldMkLst>
        <pc:picChg chg="del">
          <ac:chgData name="Rammon, Jennifer (CDC/DDPHSS/NCHS/DRM)" userId="366bc65a-6ae7-4d1d-b743-8a54dde7ab84" providerId="ADAL" clId="{05C36E4F-BC2C-421B-A921-6385184B1629}" dt="2021-10-26T18:05:47.005" v="0"/>
          <ac:picMkLst>
            <pc:docMk/>
            <pc:sldMk cId="4243684064" sldId="316"/>
            <ac:picMk id="4" creationId="{D4EFE01D-EB29-48C5-A949-A72612FFEED4}"/>
          </ac:picMkLst>
        </pc:picChg>
      </pc:sldChg>
      <pc:sldChg chg="delSp modTransition modAnim">
        <pc:chgData name="Rammon, Jennifer (CDC/DDPHSS/NCHS/DRM)" userId="366bc65a-6ae7-4d1d-b743-8a54dde7ab84" providerId="ADAL" clId="{05C36E4F-BC2C-421B-A921-6385184B1629}" dt="2021-10-26T18:05:47.005" v="0"/>
        <pc:sldMkLst>
          <pc:docMk/>
          <pc:sldMk cId="2045972844" sldId="317"/>
        </pc:sldMkLst>
        <pc:picChg chg="del">
          <ac:chgData name="Rammon, Jennifer (CDC/DDPHSS/NCHS/DRM)" userId="366bc65a-6ae7-4d1d-b743-8a54dde7ab84" providerId="ADAL" clId="{05C36E4F-BC2C-421B-A921-6385184B1629}" dt="2021-10-26T18:05:47.005" v="0"/>
          <ac:picMkLst>
            <pc:docMk/>
            <pc:sldMk cId="2045972844" sldId="317"/>
            <ac:picMk id="4" creationId="{154C0C15-0512-49FD-96FE-BED5DC70C09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E72BA"/>
                </a:solidFill>
                <a:latin typeface="+mn-lt"/>
                <a:ea typeface="+mn-ea"/>
                <a:cs typeface="+mn-cs"/>
              </a:defRPr>
            </a:pPr>
            <a:r>
              <a:rPr lang="en-US" dirty="0"/>
              <a:t>Risk levels among </a:t>
            </a:r>
          </a:p>
          <a:p>
            <a:pPr>
              <a:defRPr>
                <a:solidFill>
                  <a:srgbClr val="0E72BA"/>
                </a:solidFill>
              </a:defRPr>
            </a:pPr>
            <a:r>
              <a:rPr lang="en-US" dirty="0"/>
              <a:t>health</a:t>
            </a:r>
            <a:r>
              <a:rPr lang="en-US" baseline="0" dirty="0"/>
              <a:t> care personnel</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E72BA"/>
              </a:solidFill>
              <a:latin typeface="+mn-lt"/>
              <a:ea typeface="+mn-ea"/>
              <a:cs typeface="+mn-cs"/>
            </a:defRPr>
          </a:pPr>
          <a:endParaRPr lang="en-US"/>
        </a:p>
      </c:txPr>
    </c:title>
    <c:autoTitleDeleted val="0"/>
    <c:plotArea>
      <c:layout/>
      <c:pieChart>
        <c:varyColors val="1"/>
        <c:ser>
          <c:idx val="0"/>
          <c:order val="0"/>
          <c:tx>
            <c:strRef>
              <c:f>Sheet1!$B$1</c:f>
              <c:strCache>
                <c:ptCount val="1"/>
                <c:pt idx="0">
                  <c:v>Risk levels among HCP</c:v>
                </c:pt>
              </c:strCache>
            </c:strRef>
          </c:tx>
          <c:dPt>
            <c:idx val="0"/>
            <c:bubble3D val="0"/>
            <c:spPr>
              <a:solidFill>
                <a:srgbClr val="02A8B4"/>
              </a:solidFill>
              <a:ln w="19050">
                <a:solidFill>
                  <a:srgbClr val="02A8B4"/>
                </a:solidFill>
              </a:ln>
              <a:effectLst/>
            </c:spPr>
            <c:extLst>
              <c:ext xmlns:c16="http://schemas.microsoft.com/office/drawing/2014/chart" uri="{C3380CC4-5D6E-409C-BE32-E72D297353CC}">
                <c16:uniqueId val="{00000005-EDE9-4623-8C08-D7ECC4E2B595}"/>
              </c:ext>
            </c:extLst>
          </c:dPt>
          <c:dPt>
            <c:idx val="1"/>
            <c:bubble3D val="0"/>
            <c:spPr>
              <a:solidFill>
                <a:srgbClr val="FDB96F"/>
              </a:solidFill>
              <a:ln w="19050">
                <a:solidFill>
                  <a:srgbClr val="FDB96F"/>
                </a:solidFill>
              </a:ln>
              <a:effectLst/>
            </c:spPr>
            <c:extLst>
              <c:ext xmlns:c16="http://schemas.microsoft.com/office/drawing/2014/chart" uri="{C3380CC4-5D6E-409C-BE32-E72D297353CC}">
                <c16:uniqueId val="{00000006-EDE9-4623-8C08-D7ECC4E2B595}"/>
              </c:ext>
            </c:extLst>
          </c:dPt>
          <c:dLbls>
            <c:dLbl>
              <c:idx val="0"/>
              <c:layout>
                <c:manualLayout>
                  <c:x val="-0.11065908653755772"/>
                  <c:y val="8.9416416285239886E-2"/>
                </c:manualLayout>
              </c:layout>
              <c:tx>
                <c:rich>
                  <a:bodyPr/>
                  <a:lstStyle/>
                  <a:p>
                    <a:fld id="{E4AB0556-8779-4DFD-9209-3CBE6E137D0B}" type="VALUE">
                      <a:rPr lang="en-US" sz="1000" smtClean="0">
                        <a:solidFill>
                          <a:schemeClr val="accent6"/>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DE9-4623-8C08-D7ECC4E2B595}"/>
                </c:ext>
              </c:extLst>
            </c:dLbl>
            <c:dLbl>
              <c:idx val="1"/>
              <c:layout>
                <c:manualLayout>
                  <c:x val="0.15593276226865871"/>
                  <c:y val="-7.9474422342907539E-2"/>
                </c:manualLayout>
              </c:layout>
              <c:tx>
                <c:rich>
                  <a:bodyPr/>
                  <a:lstStyle/>
                  <a:p>
                    <a:fld id="{C8F7AE8A-0A54-409C-BF03-63AB455DBD28}" type="VALUE">
                      <a:rPr lang="en-US" sz="1000">
                        <a:solidFill>
                          <a:schemeClr val="accent6"/>
                        </a:solidFill>
                      </a:rPr>
                      <a:pPr/>
                      <a:t>[VALUE]</a:t>
                    </a:fld>
                    <a:endParaRPr lang="en-US"/>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EDE9-4623-8C08-D7ECC4E2B59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Elevated risk factors for developing severe COVID-19 due to age, chronic lung disease, moderate or severe asthma, morbid obesity, diabetes, or liver disease</c:v>
                </c:pt>
                <c:pt idx="1">
                  <c:v>No elevated risk factors</c:v>
                </c:pt>
              </c:strCache>
            </c:strRef>
          </c:cat>
          <c:val>
            <c:numRef>
              <c:f>Sheet1!$B$2:$B$3</c:f>
              <c:numCache>
                <c:formatCode>0.0%</c:formatCode>
                <c:ptCount val="2"/>
                <c:pt idx="0">
                  <c:v>0.26600000000000001</c:v>
                </c:pt>
                <c:pt idx="1">
                  <c:v>0.73399999999999999</c:v>
                </c:pt>
              </c:numCache>
            </c:numRef>
          </c:val>
          <c:extLst>
            <c:ext xmlns:c16="http://schemas.microsoft.com/office/drawing/2014/chart" uri="{C3380CC4-5D6E-409C-BE32-E72D297353CC}">
              <c16:uniqueId val="{00000000-EDE9-4623-8C08-D7ECC4E2B59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E72BA"/>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10/26/2021</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medscape.com/viewarticle/927976"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Good morning.  Thank you for listening to my presentation today.  The title of our project is “Estimation of Deaths among Health Care Personnel with COVID-19 using Capture-Recapture Methods in the United States from March 17 through April 29, 2020.</a:t>
            </a:r>
          </a:p>
          <a:p>
            <a:endParaRPr lang="en-US" dirty="0"/>
          </a:p>
          <a:p>
            <a:r>
              <a:rPr lang="en-US" dirty="0"/>
              <a:t>I work at the National Center for Health Statistics in the Division of Research and Methodology and am collaborating on this work with several researchers from CDC/Atlanta.</a:t>
            </a: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227640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701055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Capture-recapture methods or dual source methods are a useful approach for estimating an unknown population size by using multiple samples and comparing multiple sources of epidemiological data.</a:t>
            </a:r>
          </a:p>
          <a:p>
            <a:endParaRPr lang="en-US" dirty="0"/>
          </a:p>
          <a:p>
            <a:r>
              <a:rPr lang="en-US" dirty="0"/>
              <a:t>This methodology was first developed by ecologists for the studies of animal abundance, in which an estimate of a species’ population size is calculated after the species are captured, tagged and recaptured.</a:t>
            </a:r>
          </a:p>
          <a:p>
            <a:endParaRPr lang="en-US" dirty="0"/>
          </a:p>
          <a:p>
            <a:r>
              <a:rPr lang="en-US" dirty="0"/>
              <a:t>More currently, this is a key approach used to quantify hidden populations, such as the number of victims of modern slavery, the number of casualties in armed conflicts, or the number of injecting drug users.</a:t>
            </a:r>
          </a:p>
          <a:p>
            <a:endParaRPr lang="en-US" dirty="0"/>
          </a:p>
          <a:p>
            <a:r>
              <a:rPr lang="en-US" b="0" u="none" strike="noStrike" dirty="0">
                <a:solidFill>
                  <a:srgbClr val="00B0F0"/>
                </a:solidFill>
              </a:rPr>
              <a:t>A good resource for reading more about some of the recent research in this field is HRDAG: The Human Rights Data Analysis Group.</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11</a:t>
            </a:fld>
            <a:endParaRPr lang="en-US" dirty="0"/>
          </a:p>
        </p:txBody>
      </p:sp>
    </p:spTree>
    <p:extLst>
      <p:ext uri="{BB962C8B-B14F-4D97-AF65-F5344CB8AC3E}">
        <p14:creationId xmlns:p14="http://schemas.microsoft.com/office/powerpoint/2010/main" val="120446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basic idea is that with some methodological assumptions, the number captured in each sample and the number recaptured can be used to estimate the total population, including the ones never captured.</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12</a:t>
            </a:fld>
            <a:endParaRPr lang="en-US" dirty="0"/>
          </a:p>
        </p:txBody>
      </p:sp>
    </p:spTree>
    <p:extLst>
      <p:ext uri="{BB962C8B-B14F-4D97-AF65-F5344CB8AC3E}">
        <p14:creationId xmlns:p14="http://schemas.microsoft.com/office/powerpoint/2010/main" val="2038115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2979627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our data.</a:t>
            </a:r>
          </a:p>
          <a:p>
            <a:endParaRPr lang="en-US" dirty="0"/>
          </a:p>
          <a:p>
            <a:r>
              <a:rPr lang="en-US" dirty="0"/>
              <a:t>As stated previously, national case surveillance data on laboratory-confirmed COVID-19 cases is voluntarily reported to CDC from state, local, and territorial health departments. </a:t>
            </a:r>
          </a:p>
          <a:p>
            <a:endParaRPr lang="en-US" dirty="0"/>
          </a:p>
          <a:p>
            <a:r>
              <a:rPr lang="en-US" dirty="0"/>
              <a:t>COVID-19 cases are reported from public health departments using a CDC standardized case report form (CRF) that collects information on patient demographics, HCP status, symptom onset date, underlying medical conditions, and health outcomes, including death.</a:t>
            </a:r>
          </a:p>
          <a:p>
            <a:endParaRPr lang="en-US" dirty="0"/>
          </a:p>
          <a:p>
            <a:r>
              <a:rPr lang="en-US" dirty="0"/>
              <a:t>Cases with either a date of death during March 17–April 29, 2020, or with a missing date of death and available CDC report date during March 27–May 9, 2020, were included.</a:t>
            </a:r>
          </a:p>
          <a:p>
            <a:endParaRPr lang="en-US" dirty="0"/>
          </a:p>
          <a:p>
            <a:r>
              <a:rPr lang="en-US" dirty="0"/>
              <a:t>The 10-day reporting lag was determined using the average difference between date of death and CDC report date among HCP cases with both dates complete and a death date between March 17–April 29, 2020</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14</a:t>
            </a:fld>
            <a:endParaRPr lang="en-US" dirty="0"/>
          </a:p>
        </p:txBody>
      </p:sp>
    </p:spTree>
    <p:extLst>
      <p:ext uri="{BB962C8B-B14F-4D97-AF65-F5344CB8AC3E}">
        <p14:creationId xmlns:p14="http://schemas.microsoft.com/office/powerpoint/2010/main" val="705879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Our media data were abstracted from media reported via web-scraping techniques with date of death during our time frame: March 17</a:t>
            </a:r>
            <a:r>
              <a:rPr lang="en-US" baseline="30000" dirty="0"/>
              <a:t>th</a:t>
            </a:r>
            <a:r>
              <a:rPr lang="en-US" dirty="0"/>
              <a:t> through April 29</a:t>
            </a:r>
            <a:r>
              <a:rPr lang="en-US" baseline="30000" dirty="0"/>
              <a:t>th</a:t>
            </a:r>
            <a:r>
              <a:rPr lang="en-US" dirty="0"/>
              <a:t>, 2020.</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15</a:t>
            </a:fld>
            <a:endParaRPr lang="en-US" dirty="0"/>
          </a:p>
        </p:txBody>
      </p:sp>
    </p:spTree>
    <p:extLst>
      <p:ext uri="{BB962C8B-B14F-4D97-AF65-F5344CB8AC3E}">
        <p14:creationId xmlns:p14="http://schemas.microsoft.com/office/powerpoint/2010/main" val="3736229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two data sources were matched using a probabilistic record linkage technique.</a:t>
            </a:r>
          </a:p>
          <a:p>
            <a:endParaRPr lang="en-US" dirty="0"/>
          </a:p>
          <a:p>
            <a:r>
              <a:rPr lang="en-US" dirty="0"/>
              <a:t>Similarity scores were based on date of death, age, gender, and county and state of residence. </a:t>
            </a:r>
          </a:p>
          <a:p>
            <a:endParaRPr lang="en-US" dirty="0"/>
          </a:p>
          <a:p>
            <a:r>
              <a:rPr lang="en-US" dirty="0"/>
              <a:t>Manual review among potential matches was performed by evaluating patient race/ethnicity and underlying medical conditions when these data were available. </a:t>
            </a:r>
          </a:p>
          <a:p>
            <a:endParaRPr lang="en-US" dirty="0"/>
          </a:p>
          <a:p>
            <a:r>
              <a:rPr lang="en-US" dirty="0"/>
              <a:t>Final matched HCP cases were defined as having matched fields in at least four of the five factors and without disagreement in the manual review. </a:t>
            </a:r>
          </a:p>
          <a:p>
            <a:endParaRPr lang="en-US" dirty="0"/>
          </a:p>
          <a:p>
            <a:endParaRPr lang="en-US" dirty="0"/>
          </a:p>
          <a:p>
            <a:endParaRPr lang="en-US" dirty="0"/>
          </a:p>
          <a:p>
            <a:r>
              <a:rPr lang="en-US" u="sng" dirty="0"/>
              <a:t>In case of questions:</a:t>
            </a:r>
          </a:p>
          <a:p>
            <a:endParaRPr lang="en-US" dirty="0"/>
          </a:p>
          <a:p>
            <a:r>
              <a:rPr lang="en-US" dirty="0"/>
              <a:t>Among media reported cases, unknown state of residence was filled using the facility location where the HCP had worked. </a:t>
            </a:r>
          </a:p>
          <a:p>
            <a:endParaRPr lang="en-US" dirty="0"/>
          </a:p>
          <a:p>
            <a:r>
              <a:rPr lang="en-US" dirty="0"/>
              <a:t>Age differences of two years or less, death date differences of two days or less, and counties within a one-hour drive, were considered agreeable matches.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16</a:t>
            </a:fld>
            <a:endParaRPr lang="en-US" dirty="0"/>
          </a:p>
        </p:txBody>
      </p:sp>
    </p:spTree>
    <p:extLst>
      <p:ext uri="{BB962C8B-B14F-4D97-AF65-F5344CB8AC3E}">
        <p14:creationId xmlns:p14="http://schemas.microsoft.com/office/powerpoint/2010/main" val="3866557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3275712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primary analysis was to calculate the Chapman estimator, which is a nearly unbiased estimate that adjusts the standard Lincoln-Peterson estimate by diminishing small sample bias.  When we do this, we obtain an estimate of 1,161 deaths among HCP with a confidence interval of 862 through 1,695.</a:t>
            </a:r>
          </a:p>
          <a:p>
            <a:endParaRPr lang="en-US" dirty="0"/>
          </a:p>
          <a:p>
            <a:r>
              <a:rPr lang="en-US" u="sng" dirty="0"/>
              <a:t>For questions:</a:t>
            </a:r>
          </a:p>
          <a:p>
            <a:endParaRPr lang="en-US" u="sng" dirty="0"/>
          </a:p>
          <a:p>
            <a:r>
              <a:rPr lang="en-US" dirty="0"/>
              <a:t>N = number of HCP who have died</a:t>
            </a:r>
          </a:p>
          <a:p>
            <a:r>
              <a:rPr lang="en-US" dirty="0"/>
              <a:t>n = number of HCP identified by the Case Report Forms (159+24=183)</a:t>
            </a:r>
          </a:p>
          <a:p>
            <a:r>
              <a:rPr lang="en-US" dirty="0"/>
              <a:t>K = number of HCP identified by Media Report (133 + 24 = 157)</a:t>
            </a:r>
          </a:p>
          <a:p>
            <a:r>
              <a:rPr lang="en-US" dirty="0"/>
              <a:t>k = number o HCP identified by both (24)</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18</a:t>
            </a:fld>
            <a:endParaRPr lang="en-US" dirty="0"/>
          </a:p>
        </p:txBody>
      </p:sp>
    </p:spTree>
    <p:extLst>
      <p:ext uri="{BB962C8B-B14F-4D97-AF65-F5344CB8AC3E}">
        <p14:creationId xmlns:p14="http://schemas.microsoft.com/office/powerpoint/2010/main" val="3706283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reliability of the Chapman estimator depends on the following assumptions: </a:t>
            </a:r>
          </a:p>
          <a:p>
            <a:pPr lvl="1"/>
            <a:r>
              <a:rPr lang="en-US" dirty="0"/>
              <a:t>(1) the total population size is invariant between sources</a:t>
            </a:r>
          </a:p>
          <a:p>
            <a:pPr lvl="1"/>
            <a:r>
              <a:rPr lang="en-US" dirty="0"/>
              <a:t>(2) capture probability is homogenous, that is within each source all health care personnel deaths are equally likely to be identified</a:t>
            </a:r>
          </a:p>
          <a:p>
            <a:pPr lvl="1"/>
            <a:r>
              <a:rPr lang="en-US" dirty="0"/>
              <a:t>(3) capture sources are independent of one another.  In other words, being identified by one source does not make a health care personnel death more or less likely to be identified by a second source.</a:t>
            </a:r>
          </a:p>
          <a:p>
            <a:pPr lvl="1"/>
            <a:r>
              <a:rPr lang="en-US" dirty="0"/>
              <a:t>(4) perfect matching between sources </a:t>
            </a:r>
          </a:p>
          <a:p>
            <a:endParaRPr lang="en-US" dirty="0"/>
          </a:p>
          <a:p>
            <a:r>
              <a:rPr lang="en-US" dirty="0"/>
              <a:t>Potential violations of assumptions (2) and (3) were expected since some states were more likely to have strong media coverage of health care personnel related deaths during our time frame and alternatively, other states were known to produce more accurate surveillance reports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19</a:t>
            </a:fld>
            <a:endParaRPr lang="en-US" dirty="0"/>
          </a:p>
        </p:txBody>
      </p:sp>
    </p:spTree>
    <p:extLst>
      <p:ext uri="{BB962C8B-B14F-4D97-AF65-F5344CB8AC3E}">
        <p14:creationId xmlns:p14="http://schemas.microsoft.com/office/powerpoint/2010/main" val="260648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a:t>
            </a:fld>
            <a:endParaRPr lang="en-US"/>
          </a:p>
        </p:txBody>
      </p:sp>
    </p:spTree>
    <p:extLst>
      <p:ext uri="{BB962C8B-B14F-4D97-AF65-F5344CB8AC3E}">
        <p14:creationId xmlns:p14="http://schemas.microsoft.com/office/powerpoint/2010/main" val="4124545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2468338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Three sensitivity analyses were conducted to control for the potential heterogeneous capture probability within the surveillance data and the resulting dependency between data sources.  </a:t>
            </a:r>
          </a:p>
          <a:p>
            <a:endParaRPr lang="en-US" dirty="0"/>
          </a:p>
          <a:p>
            <a:r>
              <a:rPr lang="en-US" sz="2600" dirty="0"/>
              <a:t>These included</a:t>
            </a:r>
          </a:p>
          <a:p>
            <a:pPr lvl="1"/>
            <a:r>
              <a:rPr lang="en-US" sz="2600" dirty="0"/>
              <a:t>(1) The Chandra </a:t>
            </a:r>
            <a:r>
              <a:rPr lang="en-US" sz="2600" dirty="0" err="1"/>
              <a:t>Sekar</a:t>
            </a:r>
            <a:r>
              <a:rPr lang="en-US" sz="2600" dirty="0"/>
              <a:t> &amp; Deming estimator (C-D) combined with the Greenfield estimator (G) </a:t>
            </a:r>
          </a:p>
          <a:p>
            <a:pPr lvl="1"/>
            <a:r>
              <a:rPr lang="en-US" sz="2600" dirty="0"/>
              <a:t>(2) Stratified analyses</a:t>
            </a:r>
          </a:p>
          <a:p>
            <a:pPr lvl="1"/>
            <a:r>
              <a:rPr lang="en-US" sz="2600" dirty="0"/>
              <a:t>(3) a multinomial logistic regression model</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21</a:t>
            </a:fld>
            <a:endParaRPr lang="en-US" dirty="0"/>
          </a:p>
        </p:txBody>
      </p:sp>
    </p:spTree>
    <p:extLst>
      <p:ext uri="{BB962C8B-B14F-4D97-AF65-F5344CB8AC3E}">
        <p14:creationId xmlns:p14="http://schemas.microsoft.com/office/powerpoint/2010/main" val="1973454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The Chandra </a:t>
            </a:r>
            <a:r>
              <a:rPr lang="en-US" dirty="0" err="1"/>
              <a:t>Sekar</a:t>
            </a:r>
            <a:r>
              <a:rPr lang="en-US" dirty="0"/>
              <a:t> &amp; Deming estimator, which we will refer to here as the C-D estimator, is equivalent to the standard Lincoln-Peterson estimator.</a:t>
            </a:r>
          </a:p>
          <a:p>
            <a:endParaRPr lang="en-US" dirty="0"/>
          </a:p>
          <a:p>
            <a:pPr defTabSz="931774">
              <a:defRPr/>
            </a:pPr>
            <a:r>
              <a:rPr lang="en-US" dirty="0"/>
              <a:t>Whereas the Lincoln-Peterson and Chapman estimators were established for wildlife populations and assume that the data systems identify cases from subsets of the full population, the C-D estimator was established for demography and assumes that at least one data source (typically a surveillance system) identifies cases from the full population (</a:t>
            </a:r>
            <a:r>
              <a:rPr lang="en-US" dirty="0" err="1"/>
              <a:t>Sekar</a:t>
            </a:r>
            <a:r>
              <a:rPr lang="en-US" dirty="0"/>
              <a:t> and Deming 1949, Sutter and </a:t>
            </a:r>
            <a:r>
              <a:rPr lang="en-US" dirty="0" err="1"/>
              <a:t>Cochi</a:t>
            </a:r>
            <a:r>
              <a:rPr lang="en-US" dirty="0"/>
              <a:t> 1992).  </a:t>
            </a:r>
          </a:p>
          <a:p>
            <a:r>
              <a:rPr lang="en-US" dirty="0"/>
              <a:t>  </a:t>
            </a:r>
          </a:p>
          <a:p>
            <a:r>
              <a:rPr lang="en-US" dirty="0"/>
              <a:t>We originally chose the Chapman estimator over the Lincoln-Peterson estimator due to our small sample size, but the benefit of using it here is that when combined with the Greenfield estimator we can adjust for some of the dependence between sources.  </a:t>
            </a:r>
          </a:p>
          <a:p>
            <a:endParaRPr lang="en-US" dirty="0"/>
          </a:p>
          <a:p>
            <a:r>
              <a:rPr lang="en-US" sz="1900" dirty="0"/>
              <a:t>The Greenfield estimator is a supplement to the C-D estimator when the assumption of independence between sources is violated.  </a:t>
            </a:r>
          </a:p>
          <a:p>
            <a:pPr lvl="1"/>
            <a:r>
              <a:rPr lang="en-US" sz="1900" dirty="0"/>
              <a:t>If G &gt; C-D, then positive correlation between sources is implied, C-D is taken to underestimate the population size, G provides an upper limit, and C-D provides a lower limit to the number of missed events.  </a:t>
            </a:r>
          </a:p>
          <a:p>
            <a:pPr lvl="1"/>
            <a:r>
              <a:rPr lang="en-US" sz="1900" dirty="0"/>
              <a:t>If G &lt; C-D, then the opposite is true: negative correlation is observed and the roles of the two estimators are reversed.  </a:t>
            </a:r>
          </a:p>
          <a:p>
            <a:pPr lvl="1"/>
            <a:r>
              <a:rPr lang="en-US" sz="1900" dirty="0"/>
              <a:t>In both cases, it is assumed that the true population size lies between the C-D and G estimators (Greenfield 1975, Greenfield 1976, Greenfield 1983).</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22</a:t>
            </a:fld>
            <a:endParaRPr lang="en-US" dirty="0"/>
          </a:p>
        </p:txBody>
      </p:sp>
    </p:spTree>
    <p:extLst>
      <p:ext uri="{BB962C8B-B14F-4D97-AF65-F5344CB8AC3E}">
        <p14:creationId xmlns:p14="http://schemas.microsoft.com/office/powerpoint/2010/main" val="425842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Stratification is the classic method for minimizing correlation between data sources.</a:t>
            </a:r>
          </a:p>
          <a:p>
            <a:endParaRPr lang="en-US" sz="1200" dirty="0"/>
          </a:p>
          <a:p>
            <a:r>
              <a:rPr lang="en-US" sz="1200" dirty="0"/>
              <a:t>We stratified by the </a:t>
            </a:r>
            <a:r>
              <a:rPr lang="en-US" sz="1050" dirty="0"/>
              <a:t>state-specific reporting probability, age, and state-specific reporting probability crossed with age.  </a:t>
            </a:r>
          </a:p>
          <a:p>
            <a:endParaRPr lang="en-US" sz="1050" dirty="0"/>
          </a:p>
          <a:p>
            <a:r>
              <a:rPr lang="en-US" sz="1050" dirty="0"/>
              <a:t>The </a:t>
            </a:r>
            <a:r>
              <a:rPr lang="en-US" sz="1200" dirty="0"/>
              <a:t>state-specific reporting probability was defined as the </a:t>
            </a:r>
            <a:r>
              <a:rPr lang="en-US" sz="1200" dirty="0" err="1"/>
              <a:t>the</a:t>
            </a:r>
            <a:r>
              <a:rPr lang="en-US" sz="1200" dirty="0"/>
              <a:t> state-specific probability of having complete health care personnel and vital status data.  In other words, 1 – (probability of missing HCP status or vital status data)) based on the full CRF data.  </a:t>
            </a:r>
          </a:p>
          <a:p>
            <a:endParaRPr lang="en-US" sz="1200" dirty="0"/>
          </a:p>
          <a:p>
            <a:r>
              <a:rPr lang="en-US" sz="1200" dirty="0"/>
              <a:t>Age was stratified into two categories: &lt; 60 years and ≥ 60 years based on the known pathology of COVID-19.  </a:t>
            </a:r>
          </a:p>
          <a:p>
            <a:endParaRPr lang="en-US" sz="1200" dirty="0"/>
          </a:p>
          <a:p>
            <a:r>
              <a:rPr lang="en-US" sz="1200" dirty="0"/>
              <a:t>We calculated the Chapman estimator and 0.5 transformed logit 95% confidence interval for each stratum and then summed the stratum-specific estimates and 95% confidence limits to produce overall population estimates.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23</a:t>
            </a:fld>
            <a:endParaRPr lang="en-US" dirty="0"/>
          </a:p>
        </p:txBody>
      </p:sp>
    </p:spTree>
    <p:extLst>
      <p:ext uri="{BB962C8B-B14F-4D97-AF65-F5344CB8AC3E}">
        <p14:creationId xmlns:p14="http://schemas.microsoft.com/office/powerpoint/2010/main" val="3146151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Multinomial logit models minimize correlation by relating characteristics of persons captured to their probability of being captured by each data source. </a:t>
            </a:r>
          </a:p>
          <a:p>
            <a:endParaRPr lang="en-US" dirty="0"/>
          </a:p>
          <a:p>
            <a:r>
              <a:rPr lang="en-US" dirty="0"/>
              <a:t>The resulting parameter estimates are used to estimate the proportion of the population missed, with the assumption that the population has the same covariate distribution as the sample (</a:t>
            </a:r>
            <a:r>
              <a:rPr lang="en-US" dirty="0" err="1"/>
              <a:t>Alho</a:t>
            </a:r>
            <a:r>
              <a:rPr lang="en-US" dirty="0"/>
              <a:t> 1990, Tilling and Stern 1999).  </a:t>
            </a:r>
          </a:p>
          <a:p>
            <a:endParaRPr lang="en-US" dirty="0"/>
          </a:p>
          <a:p>
            <a:r>
              <a:rPr lang="en-US" dirty="0"/>
              <a:t>The advantage over stratification is that multinomial models can incorporate the effect of multiple individual-level covariates simultaneously and (unlike log-linear models) may include continuous or interaction variables.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24</a:t>
            </a:fld>
            <a:endParaRPr lang="en-US" dirty="0"/>
          </a:p>
        </p:txBody>
      </p:sp>
    </p:spTree>
    <p:extLst>
      <p:ext uri="{BB962C8B-B14F-4D97-AF65-F5344CB8AC3E}">
        <p14:creationId xmlns:p14="http://schemas.microsoft.com/office/powerpoint/2010/main" val="887056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31774">
              <a:defRPr/>
            </a:pPr>
            <a:r>
              <a:rPr lang="en-US" dirty="0"/>
              <a:t>Specifically, the goal of fitting a multinomial logit model is to estimate the probability of a HCP death being captured by surveillance, media or both, estimate the odds of each outcome as a function of covariates, and express the results in terms of odds ratios.</a:t>
            </a:r>
          </a:p>
          <a:p>
            <a:pPr defTabSz="931774">
              <a:defRPr/>
            </a:pPr>
            <a:endParaRPr lang="en-US" dirty="0"/>
          </a:p>
          <a:p>
            <a:pPr defTabSz="931774">
              <a:defRPr/>
            </a:pPr>
            <a:r>
              <a:rPr lang="en-US" dirty="0"/>
              <a:t>A 1999 paper by Tilling and Sterne in the American Journal of Epidemiology shows how these estimates relate to the proportion of unobserved cases.</a:t>
            </a:r>
          </a:p>
          <a:p>
            <a:pPr defTabSz="931774">
              <a:defRPr/>
            </a:pPr>
            <a:endParaRPr lang="en-US" dirty="0"/>
          </a:p>
          <a:p>
            <a:pPr defTabSz="931774">
              <a:defRPr/>
            </a:pPr>
            <a:r>
              <a:rPr lang="en-US" dirty="0"/>
              <a:t>In this slide, I try to outline how this is applied on a very basic level.</a:t>
            </a:r>
          </a:p>
          <a:p>
            <a:pPr defTabSz="931774">
              <a:defRPr/>
            </a:pPr>
            <a:endParaRPr lang="en-US" dirty="0"/>
          </a:p>
          <a:p>
            <a:pPr defTabSz="931774">
              <a:defRPr/>
            </a:pPr>
            <a:r>
              <a:rPr lang="en-US" dirty="0"/>
              <a:t>Using the surveillance data (or the CRF) data as the reference category, the multinomial model in SAS presents us with the logit of the media and the logit of both.  In other words, the logarithm of the odds of being captured by the media as compared to being captured by the surveillance data and the logarithm of the odds of being captured by both surveillance and media as compared to being captured by surveillance only.</a:t>
            </a:r>
          </a:p>
          <a:p>
            <a:pPr defTabSz="931774">
              <a:defRPr/>
            </a:pPr>
            <a:endParaRPr lang="en-US" dirty="0"/>
          </a:p>
          <a:p>
            <a:pPr defTabSz="931774">
              <a:defRPr/>
            </a:pPr>
            <a:r>
              <a:rPr lang="en-US" dirty="0"/>
              <a:t>We use the exponentiated logits to define p sub o, </a:t>
            </a:r>
            <a:r>
              <a:rPr lang="en-US" dirty="0" err="1"/>
              <a:t>i</a:t>
            </a:r>
            <a:r>
              <a:rPr lang="en-US" dirty="0"/>
              <a:t> as  the proportion of cases missed by surveillance and media for an individual </a:t>
            </a:r>
            <a:r>
              <a:rPr lang="en-US" dirty="0" err="1"/>
              <a:t>i</a:t>
            </a:r>
            <a:r>
              <a:rPr lang="en-US" dirty="0"/>
              <a:t> with a covariate vector x.  Then the total population size is estimated by the sum over all observed individuals of (1/(1-poi)).</a:t>
            </a:r>
          </a:p>
          <a:p>
            <a:pPr defTabSz="931774">
              <a:defRPr/>
            </a:pPr>
            <a:endParaRPr lang="en-US" dirty="0"/>
          </a:p>
          <a:p>
            <a:pPr defTabSz="931774">
              <a:defRPr/>
            </a:pPr>
            <a:r>
              <a:rPr lang="en-US" dirty="0"/>
              <a:t>Small levels of missingness among covariates were accounted for with multiple imputation.  Our confidence interval was generated using bootstrap replicates.  To combine these two methods, </a:t>
            </a:r>
            <a:r>
              <a:rPr lang="en-US" dirty="0">
                <a:latin typeface="Times New Roman" panose="02020603050405020304" pitchFamily="18" charset="0"/>
              </a:rPr>
              <a:t>w</a:t>
            </a:r>
            <a:r>
              <a:rPr lang="en-US" dirty="0">
                <a:latin typeface="Times New Roman" panose="02020603050405020304" pitchFamily="18" charset="0"/>
                <a:ea typeface="Calibri" panose="020F0502020204030204" pitchFamily="34" charset="0"/>
              </a:rPr>
              <a:t>e generated bootstrap</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rPr>
              <a:t>replicates from the unimputed data, performed MI and combined imputations within each bootstrap replicate, then produced a 95% CI from the distribution of estimates across bootstrap replicates.  </a:t>
            </a:r>
            <a:r>
              <a:rPr lang="en-US" dirty="0">
                <a:latin typeface="Calibri" panose="020F0502020204030204" pitchFamily="34" charset="0"/>
                <a:ea typeface="Calibri" panose="020F0502020204030204" pitchFamily="34" charset="0"/>
                <a:cs typeface="Times New Roman" panose="02020603050405020304" pitchFamily="18" charset="0"/>
              </a:rPr>
              <a:t> In a 2018 paper, </a:t>
            </a:r>
            <a:r>
              <a:rPr lang="en-US" dirty="0" err="1">
                <a:latin typeface="Times New Roman" panose="02020603050405020304" pitchFamily="18" charset="0"/>
                <a:ea typeface="Calibri" panose="020F0502020204030204" pitchFamily="34" charset="0"/>
              </a:rPr>
              <a:t>Schomaker</a:t>
            </a:r>
            <a:r>
              <a:rPr lang="en-US" dirty="0">
                <a:latin typeface="Times New Roman" panose="02020603050405020304" pitchFamily="18" charset="0"/>
                <a:ea typeface="Calibri" panose="020F0502020204030204" pitchFamily="34" charset="0"/>
              </a:rPr>
              <a:t> and </a:t>
            </a:r>
            <a:r>
              <a:rPr lang="en-US" dirty="0" err="1">
                <a:latin typeface="Times New Roman" panose="02020603050405020304" pitchFamily="18" charset="0"/>
                <a:ea typeface="Calibri" panose="020F0502020204030204" pitchFamily="34" charset="0"/>
              </a:rPr>
              <a:t>Heumann</a:t>
            </a:r>
            <a:r>
              <a:rPr lang="en-US" dirty="0">
                <a:latin typeface="Times New Roman" panose="02020603050405020304" pitchFamily="18" charset="0"/>
                <a:ea typeface="Calibri" panose="020F0502020204030204" pitchFamily="34" charset="0"/>
              </a:rPr>
              <a:t> refer to this combination of MI and bootstrap methods as the Boot MI method.</a:t>
            </a:r>
          </a:p>
          <a:p>
            <a:pPr defTabSz="931774">
              <a:defRPr/>
            </a:pPr>
            <a:endParaRPr lang="en-US" dirty="0">
              <a:latin typeface="Times New Roman" panose="02020603050405020304" pitchFamily="18" charset="0"/>
            </a:endParaRPr>
          </a:p>
          <a:p>
            <a:pPr defTabSz="931774">
              <a:defRPr/>
            </a:pPr>
            <a:r>
              <a:rPr lang="en-US" dirty="0">
                <a:latin typeface="Times New Roman" panose="02020603050405020304" pitchFamily="18" charset="0"/>
              </a:rPr>
              <a:t>For notes:</a:t>
            </a:r>
          </a:p>
          <a:p>
            <a:pPr defTabSz="931774">
              <a:defRPr/>
            </a:pPr>
            <a:r>
              <a:rPr lang="en-US" dirty="0">
                <a:latin typeface="Times New Roman" panose="02020603050405020304" pitchFamily="18" charset="0"/>
              </a:rPr>
              <a:t>The logit function for both versus media only is the difference between the two logits presented.</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25</a:t>
            </a:fld>
            <a:endParaRPr lang="en-US" dirty="0"/>
          </a:p>
        </p:txBody>
      </p:sp>
    </p:spTree>
    <p:extLst>
      <p:ext uri="{BB962C8B-B14F-4D97-AF65-F5344CB8AC3E}">
        <p14:creationId xmlns:p14="http://schemas.microsoft.com/office/powerpoint/2010/main" val="36842063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29320603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results.  </a:t>
            </a:r>
          </a:p>
          <a:p>
            <a:endParaRPr lang="en-US" dirty="0"/>
          </a:p>
          <a:p>
            <a:r>
              <a:rPr lang="en-US" dirty="0"/>
              <a:t>Our point estimates range from 1070 when stratifying by both state-specific reporting probability and age group to 1265 when using the multinomial logit model.  Based on the confidence intervals our estimates range from 563 to 4,490.</a:t>
            </a:r>
          </a:p>
          <a:p>
            <a:endParaRPr lang="en-US" dirty="0"/>
          </a:p>
          <a:p>
            <a:r>
              <a:rPr lang="en-US" dirty="0"/>
              <a:t>The Chandra </a:t>
            </a:r>
            <a:r>
              <a:rPr lang="en-US" dirty="0" err="1"/>
              <a:t>Sekar</a:t>
            </a:r>
            <a:r>
              <a:rPr lang="en-US" dirty="0"/>
              <a:t>-Deming and Greenfield estimates produce bounds of 461 to 1,197, which, as expected, indicate a negative dependence between sources.</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27</a:t>
            </a:fld>
            <a:endParaRPr lang="en-US"/>
          </a:p>
        </p:txBody>
      </p:sp>
    </p:spTree>
    <p:extLst>
      <p:ext uri="{BB962C8B-B14F-4D97-AF65-F5344CB8AC3E}">
        <p14:creationId xmlns:p14="http://schemas.microsoft.com/office/powerpoint/2010/main" val="32759805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compare our results to other published estimates.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3300114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gn="l"/>
            <a:r>
              <a:rPr lang="en-US" dirty="0"/>
              <a:t>Bo Zhang and Dylan S Small from the University of Pennsylvania wrote a letter to the editor of </a:t>
            </a:r>
            <a:r>
              <a:rPr lang="en-US" i="1" dirty="0"/>
              <a:t>Epidemiology, </a:t>
            </a:r>
            <a:r>
              <a:rPr lang="en-US" i="0" dirty="0"/>
              <a:t>which was </a:t>
            </a:r>
            <a:r>
              <a:rPr lang="en-US" dirty="0"/>
              <a:t>published in November of 2020.  In it they used similar methods by matching two website lists. </a:t>
            </a:r>
            <a:r>
              <a:rPr lang="en-US" sz="1800" dirty="0">
                <a:latin typeface="TimesNewRomanPS"/>
              </a:rPr>
              <a:t>Both websites had online forms for submitting names and information about deceased healthcare workers worldwide.</a:t>
            </a:r>
            <a:endParaRPr lang="en-US" dirty="0"/>
          </a:p>
          <a:p>
            <a:pPr defTabSz="931774">
              <a:defRPr/>
            </a:pPr>
            <a:endParaRPr lang="en-US" dirty="0"/>
          </a:p>
          <a:p>
            <a:pPr defTabSz="931774">
              <a:defRPr/>
            </a:pPr>
            <a:r>
              <a:rPr lang="en-US" dirty="0"/>
              <a:t>They model the counts of list 1 (</a:t>
            </a:r>
            <a:r>
              <a:rPr lang="en-US" dirty="0" err="1"/>
              <a:t>i</a:t>
            </a:r>
            <a:r>
              <a:rPr lang="en-US" dirty="0"/>
              <a:t>), list 2 (j), and their overlap as Poisson random variables as outlined in a 1989 Biometrics article by R.M. Cormack.   Here I display it as they do. In the log-linear model, beta knot represents the expected size of the population we are estimating, beta 1 represents the odds of an individual being on list 1, beta 2 represents the odds of an individual being on list 2, and beta 1, 2 represents the odds ratio: or the odds of an individual being on list 1 given the individual is on list 2 compared with the odds of an individual being on list 1 given they are not on list 2.  Typically, in order to estimate beta knot, beta 1, and beta 2 we assume that beta 1,2 is equal to 1, or in other words, the two lists are independent.  But we can set beta 1, 2 to different values in order to conduct a sensitivity analysis.  </a:t>
            </a:r>
          </a:p>
          <a:p>
            <a:pPr defTabSz="931774">
              <a:defRPr/>
            </a:pPr>
            <a:endParaRPr lang="en-US" dirty="0"/>
          </a:p>
          <a:p>
            <a:pPr defTabSz="931774">
              <a:defRPr/>
            </a:pPr>
            <a:r>
              <a:rPr lang="en-US" dirty="0"/>
              <a:t>For questions:</a:t>
            </a:r>
          </a:p>
          <a:p>
            <a:pPr defTabSz="931774">
              <a:defRPr/>
            </a:pPr>
            <a:r>
              <a:rPr lang="en-US" dirty="0"/>
              <a:t>(1) https://www.covid-heroes.com, which appears to no longer be available </a:t>
            </a:r>
          </a:p>
          <a:p>
            <a:pPr defTabSz="931774">
              <a:defRPr/>
            </a:pPr>
            <a:r>
              <a:rPr lang="en-US" dirty="0">
                <a:hlinkClick r:id="rId3"/>
              </a:rPr>
              <a:t>(2) In Memoriam: Healthcare Workers Who Have Died of COVID-19 (medscape.com)</a:t>
            </a:r>
            <a:r>
              <a:rPr lang="en-US" dirty="0"/>
              <a:t>. </a:t>
            </a:r>
          </a:p>
          <a:p>
            <a:pPr defTabSz="931774">
              <a:defRPr/>
            </a:pPr>
            <a:r>
              <a:rPr lang="en-US" strike="noStrike" dirty="0"/>
              <a:t>(3) We know that the sum of Poisson random variables conditioned on their sum is a multinomial distribution, so this looks very similar to the other capture-recapture techniques that I have already presented.</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29</a:t>
            </a:fld>
            <a:endParaRPr lang="en-US" dirty="0"/>
          </a:p>
        </p:txBody>
      </p:sp>
    </p:spTree>
    <p:extLst>
      <p:ext uri="{BB962C8B-B14F-4D97-AF65-F5344CB8AC3E}">
        <p14:creationId xmlns:p14="http://schemas.microsoft.com/office/powerpoint/2010/main" val="1059979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Calibri" panose="020F0502020204030204" pitchFamily="34" charset="0"/>
                <a:ea typeface="Calibri" panose="020F0502020204030204" pitchFamily="34" charset="0"/>
              </a:rPr>
              <a:t>Healthcare personnel (HCP) are essential workers at risk for severe acute respiratory syndrome coronavirus 2 (SARS-CoV-2) infection and COVID-19 disease, and can be exposed in the workplace, at home, and in the community.”</a:t>
            </a:r>
            <a:endParaRPr lang="en-US" dirty="0"/>
          </a:p>
          <a:p>
            <a:endParaRPr lang="en-US" dirty="0"/>
          </a:p>
          <a:p>
            <a:pPr defTabSz="931774">
              <a:defRPr/>
            </a:pPr>
            <a:r>
              <a:rPr lang="en-US" dirty="0"/>
              <a:t>In addition to the high risk associated with occupational exposure, it has been estimated that 26.6%, or approximately 3.7 of the nation’s 13.8 million U.S. health care personnel with patient contact have an elevated risk of developing severe COVID-19 due to age, chronic lung disease, moderate or severe asthma, morbid obesity, diabetes, or liver disease.</a:t>
            </a:r>
          </a:p>
          <a:p>
            <a:pPr defTabSz="931774">
              <a:defRPr/>
            </a:pPr>
            <a:endParaRPr lang="en-US" dirty="0"/>
          </a:p>
          <a:p>
            <a:pPr defTabSz="931774">
              <a:defRPr/>
            </a:pPr>
            <a:r>
              <a:rPr lang="en-US" dirty="0"/>
              <a:t>National surveillance is necessary for monitoring and understanding the impact of the pandemic on this population in the United States.</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a:t>
            </a:fld>
            <a:endParaRPr lang="en-US" dirty="0"/>
          </a:p>
        </p:txBody>
      </p:sp>
    </p:spTree>
    <p:extLst>
      <p:ext uri="{BB962C8B-B14F-4D97-AF65-F5344CB8AC3E}">
        <p14:creationId xmlns:p14="http://schemas.microsoft.com/office/powerpoint/2010/main" val="3622084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Using their technique, this slide displays different estimates for different odds ratios representing different levels of dependence between the surveillance data and the media report data.  We see point estimates ranging from 329 to 881.  The lowest value based on the confidence intervals is 306 and the highest value based on the confidence intervals is 1251.  </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3928760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is strikingly similar to the Chandra </a:t>
            </a:r>
            <a:r>
              <a:rPr lang="en-US" dirty="0" err="1"/>
              <a:t>Sekar</a:t>
            </a:r>
            <a:r>
              <a:rPr lang="en-US" dirty="0"/>
              <a:t>-Deming and Greenfield estimators, which provide the bounds 461 to 1,197.</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1046987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err="1"/>
              <a:t>Yuzi</a:t>
            </a:r>
            <a:r>
              <a:rPr lang="en-US" dirty="0"/>
              <a:t> Zhang, a PhD student at Emory University gave a nice presentation at JSM which proposed an approach for conducting sensitivity analyses of capture-recapture methods.  In it, she introduced the parameter phi. Phi is the probability of being captured in the second stream, given an individual is captured in the first stream over the probability of being captured in the second stream, given an individual is NOT captured in the first stream.  For us this is the probability a health care worker is captured by the media, given they are captured by the case report forms over the probability a health care worker is captured by the media, given they are NOT captured by the case report forms. Ms. Zhang presented an MLE estimate for known values of phi with an approach for developing credible intervals.  I am not presenting the credible intervals here, but find this a useful way to visualize our estimates. </a:t>
            </a:r>
          </a:p>
          <a:p>
            <a:pPr defTabSz="931774">
              <a:defRPr/>
            </a:pPr>
            <a:endParaRPr lang="en-US" dirty="0"/>
          </a:p>
          <a:p>
            <a:pPr defTabSz="931774">
              <a:defRPr/>
            </a:pPr>
            <a:r>
              <a:rPr lang="en-US" dirty="0"/>
              <a:t>For questions:</a:t>
            </a:r>
          </a:p>
          <a:p>
            <a:pPr defTabSz="931774">
              <a:defRPr/>
            </a:pPr>
            <a:r>
              <a:rPr lang="en-US" dirty="0"/>
              <a:t>Psi is not estimable from the data, but we can assume a distribution for phi and use the data to specify a distribution for the numerator in order to obtain estimates of psi.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32</a:t>
            </a:fld>
            <a:endParaRPr lang="en-US" dirty="0"/>
          </a:p>
        </p:txBody>
      </p:sp>
    </p:spTree>
    <p:extLst>
      <p:ext uri="{BB962C8B-B14F-4D97-AF65-F5344CB8AC3E}">
        <p14:creationId xmlns:p14="http://schemas.microsoft.com/office/powerpoint/2010/main" val="1935929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the figure, we have phi on the x-axis, the number of estimated deaths on the y-axis, and the MLE of </a:t>
            </a:r>
            <a:r>
              <a:rPr lang="en-US" dirty="0" err="1"/>
              <a:t>Nhat</a:t>
            </a:r>
            <a:r>
              <a:rPr lang="en-US" dirty="0"/>
              <a:t> given phi along the black line.  The MLE is biased, but consistent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Adding the Chapman estimator to this figure, we see that based on the MLE of N given phi, the Chapman estimator corresponds to a phi of 0.96, or nearly 1.</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33</a:t>
            </a:fld>
            <a:endParaRPr lang="en-US"/>
          </a:p>
        </p:txBody>
      </p:sp>
    </p:spTree>
    <p:extLst>
      <p:ext uri="{BB962C8B-B14F-4D97-AF65-F5344CB8AC3E}">
        <p14:creationId xmlns:p14="http://schemas.microsoft.com/office/powerpoint/2010/main" val="15421573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This plot provides all the estimates together.  </a:t>
            </a:r>
          </a:p>
          <a:p>
            <a:endParaRPr lang="en-US" dirty="0"/>
          </a:p>
          <a:p>
            <a:r>
              <a:rPr lang="en-US" dirty="0"/>
              <a:t>When stratifying by both age and state-reporting probability, phi is 0.87 (as shown by the dotted blue line). </a:t>
            </a:r>
          </a:p>
          <a:p>
            <a:endParaRPr lang="en-US" dirty="0"/>
          </a:p>
          <a:p>
            <a:r>
              <a:rPr lang="en-US" dirty="0"/>
              <a:t>For the multinomial regression, phi is approximately 1.07 (as shown by the dotted green line), which corresponds to positive dependence between the surveillance capture and the media capture.  This could indicate a violation to the assumption for the multinomial regression that the distribution of covariates in the sample matches the distribution in the true population. </a:t>
            </a:r>
          </a:p>
          <a:p>
            <a:endParaRPr lang="en-US" dirty="0"/>
          </a:p>
          <a:p>
            <a:r>
              <a:rPr lang="en-US" dirty="0"/>
              <a:t>The Chandra-</a:t>
            </a:r>
            <a:r>
              <a:rPr lang="en-US" dirty="0" err="1"/>
              <a:t>Sekar</a:t>
            </a:r>
            <a:r>
              <a:rPr lang="en-US" dirty="0"/>
              <a:t> and Deming and Greenfield bounds are shown as solid purple lines with phi ranging from 0.27 to 1 and the Poisson regression bounds are shown as solid blue lines with phi ranging from 0.12 to 1.05.</a:t>
            </a:r>
          </a:p>
          <a:p>
            <a:endParaRPr lang="en-US" dirty="0"/>
          </a:p>
          <a:p>
            <a:r>
              <a:rPr lang="en-US" dirty="0"/>
              <a:t>From this it seems that the simple methods of stratifying or using the Chandra-</a:t>
            </a:r>
            <a:r>
              <a:rPr lang="en-US" dirty="0" err="1"/>
              <a:t>Sekar</a:t>
            </a:r>
            <a:r>
              <a:rPr lang="en-US" dirty="0"/>
              <a:t> Deming and Greenfield bounds when we know there is dependence between sources provides the easiest and perhaps the most accurate assessment.  </a:t>
            </a:r>
          </a:p>
          <a:p>
            <a:endParaRPr lang="en-US" dirty="0"/>
          </a:p>
          <a:p>
            <a:r>
              <a:rPr lang="en-US" dirty="0"/>
              <a:t>It is difficult to verify the assumptions for the multinomial regression and more difficult to implement, particularly when there is some level of missingness within the covariates.</a:t>
            </a:r>
          </a:p>
          <a:p>
            <a:endParaRPr lang="en-US" dirty="0"/>
          </a:p>
          <a:p>
            <a:r>
              <a:rPr lang="en-US" dirty="0"/>
              <a:t>The Poisson regression is informative, but requires a bit more mathematical background to really understand how to implement and interpret it.</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2579120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Finally, I’d like to compare our estimates to the Lost on the Frontline effort.  Without statistical adjustments we assume that Lost on the Frontline is biased downward and is an underestimate.  For March of 2020, Lost on the Frontline estimated 81 deaths among health care personnel and for April of 2020, Lost on the Frontline estimated 463 deaths among health care personnel.  This is a total of 544 health care personnel deaths, which lines up nicely with what we believe to be true.  We think the Chapman estimate is an overestimate due to capture dependencies, the Lost on the Frontline estimate is an underestimate, and somewhere in the middle lies the true number of health care personnel deaths due to COVID-19 during March 17</a:t>
            </a:r>
            <a:r>
              <a:rPr lang="en-US" baseline="30000" dirty="0"/>
              <a:t>th</a:t>
            </a:r>
            <a:r>
              <a:rPr lang="en-US" dirty="0"/>
              <a:t> through April 29</a:t>
            </a:r>
            <a:r>
              <a:rPr lang="en-US" baseline="30000" dirty="0"/>
              <a:t>th</a:t>
            </a:r>
            <a:r>
              <a:rPr lang="en-US" dirty="0"/>
              <a:t>, 2020.</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35</a:t>
            </a:fld>
            <a:endParaRPr lang="en-US" dirty="0"/>
          </a:p>
        </p:txBody>
      </p:sp>
    </p:spTree>
    <p:extLst>
      <p:ext uri="{BB962C8B-B14F-4D97-AF65-F5344CB8AC3E}">
        <p14:creationId xmlns:p14="http://schemas.microsoft.com/office/powerpoint/2010/main" val="1634830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37</a:t>
            </a:fld>
            <a:endParaRPr lang="en-US" dirty="0"/>
          </a:p>
        </p:txBody>
      </p:sp>
    </p:spTree>
    <p:extLst>
      <p:ext uri="{BB962C8B-B14F-4D97-AF65-F5344CB8AC3E}">
        <p14:creationId xmlns:p14="http://schemas.microsoft.com/office/powerpoint/2010/main" val="699709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38</a:t>
            </a:fld>
            <a:endParaRPr lang="en-US" dirty="0"/>
          </a:p>
        </p:txBody>
      </p:sp>
    </p:spTree>
    <p:extLst>
      <p:ext uri="{BB962C8B-B14F-4D97-AF65-F5344CB8AC3E}">
        <p14:creationId xmlns:p14="http://schemas.microsoft.com/office/powerpoint/2010/main" val="1676609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my citations.  Please stop the video if you would like to look more closely at these.</a:t>
            </a:r>
          </a:p>
        </p:txBody>
      </p:sp>
      <p:sp>
        <p:nvSpPr>
          <p:cNvPr id="4" name="Slide Number Placeholder 3"/>
          <p:cNvSpPr>
            <a:spLocks noGrp="1"/>
          </p:cNvSpPr>
          <p:nvPr>
            <p:ph type="sldNum" sz="quarter" idx="10"/>
          </p:nvPr>
        </p:nvSpPr>
        <p:spPr/>
        <p:txBody>
          <a:bodyPr/>
          <a:lstStyle/>
          <a:p>
            <a:fld id="{7E82054C-5FFB-4925-88B8-34BFE44764D6}" type="slidenum">
              <a:rPr lang="en-US" smtClean="0"/>
              <a:pPr/>
              <a:t>39</a:t>
            </a:fld>
            <a:endParaRPr lang="en-US" dirty="0"/>
          </a:p>
        </p:txBody>
      </p:sp>
    </p:spTree>
    <p:extLst>
      <p:ext uri="{BB962C8B-B14F-4D97-AF65-F5344CB8AC3E}">
        <p14:creationId xmlns:p14="http://schemas.microsoft.com/office/powerpoint/2010/main" val="949789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40</a:t>
            </a:fld>
            <a:endParaRPr lang="en-US" dirty="0"/>
          </a:p>
        </p:txBody>
      </p:sp>
    </p:spTree>
    <p:extLst>
      <p:ext uri="{BB962C8B-B14F-4D97-AF65-F5344CB8AC3E}">
        <p14:creationId xmlns:p14="http://schemas.microsoft.com/office/powerpoint/2010/main" val="410346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Calibri" panose="020F0502020204030204" pitchFamily="34" charset="0"/>
                <a:ea typeface="Calibri" panose="020F0502020204030204" pitchFamily="34" charset="0"/>
              </a:rPr>
              <a:t>Since January 21, 2020, state and territorial jurisdictions have reported patient-level case reports to CDC for a subset of COVID-19 cases using a standardized case report form (CRF). When submitting COVID-19 case reports, jurisdictions may identify whether individuals are or are not health care personnel. The completion of health care personnel status (Yes or No) in patient-level case data varied across and within jurisdictions over time; some jurisdictions are unable to provide health care personnel status in their case reports.  According to CDC’s COVID-19 data tracker health care personnel status was available in 16% of cases as of April, 2020, 22% of cases as of July 2020, and 18% of cases as of October 2021.  As a result, there has been </a:t>
            </a:r>
            <a:r>
              <a:rPr lang="en-US" dirty="0"/>
              <a:t>limited information available on the number of COVID-19 deaths among health care personnel and throughout the pandemic, there has not been a single source that captures timely data on all COVID-19-associated deaths among health care personnel.  The number of deaths in this population has been largely underreported and under detected.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a:t>
            </a:fld>
            <a:endParaRPr lang="en-US" dirty="0"/>
          </a:p>
        </p:txBody>
      </p:sp>
    </p:spTree>
    <p:extLst>
      <p:ext uri="{BB962C8B-B14F-4D97-AF65-F5344CB8AC3E}">
        <p14:creationId xmlns:p14="http://schemas.microsoft.com/office/powerpoint/2010/main" val="451828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Thank you very much for your attention.  Please reach out to me during FCSM or via email with any questions or comments you may have.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41</a:t>
            </a:fld>
            <a:endParaRPr lang="en-US"/>
          </a:p>
        </p:txBody>
      </p:sp>
    </p:spTree>
    <p:extLst>
      <p:ext uri="{BB962C8B-B14F-4D97-AF65-F5344CB8AC3E}">
        <p14:creationId xmlns:p14="http://schemas.microsoft.com/office/powerpoint/2010/main" val="1937014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31774">
              <a:defRPr/>
            </a:pPr>
            <a:r>
              <a:rPr lang="en-US" dirty="0"/>
              <a:t>There have been several reports that have used crowdsourcing and web-scraping techniques to estimate the number of health care personnel deaths caused by COVID-19. These are extremely valuable.  Their limitation, is that, as they acknowledge, they are likely biased downward and likely underestimate the true value.  </a:t>
            </a:r>
          </a:p>
          <a:p>
            <a:pPr defTabSz="931774">
              <a:defRPr/>
            </a:pPr>
            <a:endParaRPr lang="en-US" dirty="0"/>
          </a:p>
          <a:p>
            <a:pPr defTabSz="931774">
              <a:defRPr/>
            </a:pPr>
            <a:r>
              <a:rPr lang="en-US" dirty="0"/>
              <a:t>The most exhaustive effort, covered by many media sources and produced as a partnership between </a:t>
            </a:r>
            <a:r>
              <a:rPr lang="en-US" sz="1200" dirty="0">
                <a:solidFill>
                  <a:srgbClr val="121212"/>
                </a:solidFill>
                <a:latin typeface="Georgia" panose="02040502050405020303" pitchFamily="18" charset="0"/>
                <a:ea typeface="Calibri" panose="020F0502020204030204" pitchFamily="34" charset="0"/>
                <a:cs typeface="Times New Roman" panose="02020603050405020304" pitchFamily="18" charset="0"/>
              </a:rPr>
              <a:t>the Guardian and Kaiser Health News, </a:t>
            </a:r>
            <a:r>
              <a:rPr lang="en-US" dirty="0"/>
              <a:t>is </a:t>
            </a:r>
            <a:r>
              <a:rPr lang="en-US" sz="1200" dirty="0">
                <a:solidFill>
                  <a:srgbClr val="121212"/>
                </a:solidFill>
                <a:latin typeface="Georgia" panose="02040502050405020303" pitchFamily="18" charset="0"/>
                <a:ea typeface="Calibri" panose="020F0502020204030204" pitchFamily="34" charset="0"/>
                <a:cs typeface="Times New Roman" panose="02020603050405020304" pitchFamily="18" charset="0"/>
              </a:rPr>
              <a:t>an interactive, public-facing database entitled </a:t>
            </a:r>
            <a:r>
              <a:rPr lang="en-US" sz="1200" dirty="0"/>
              <a:t>“Lost on the Frontline”.  It</a:t>
            </a:r>
            <a:r>
              <a:rPr lang="en-US" sz="1200" dirty="0">
                <a:solidFill>
                  <a:srgbClr val="121212"/>
                </a:solidFill>
                <a:latin typeface="Georgia" panose="02040502050405020303" pitchFamily="18" charset="0"/>
                <a:ea typeface="Calibri" panose="020F0502020204030204" pitchFamily="34" charset="0"/>
                <a:cs typeface="Times New Roman" panose="02020603050405020304" pitchFamily="18" charset="0"/>
              </a:rPr>
              <a:t> aims to count and honor every US healthcare worker who died in the first year of the pandemic. </a:t>
            </a:r>
            <a:r>
              <a:rPr lang="en-US" dirty="0">
                <a:solidFill>
                  <a:srgbClr val="121212"/>
                </a:solidFill>
                <a:cs typeface="Times New Roman" panose="02020603050405020304" pitchFamily="18" charset="0"/>
              </a:rPr>
              <a:t>We note that </a:t>
            </a:r>
            <a:r>
              <a:rPr lang="en-US" sz="1200" dirty="0">
                <a:latin typeface="Calibri" panose="020F0502020204030204" pitchFamily="34" charset="0"/>
                <a:ea typeface="Calibri" panose="020F0502020204030204" pitchFamily="34" charset="0"/>
              </a:rPr>
              <a:t>the Guardian project does not do exposure investigations for all health care personnel to determine if they contracted COVID-19 on the job or elsewhere. </a:t>
            </a:r>
          </a:p>
          <a:p>
            <a:pPr defTabSz="931774">
              <a:defRPr/>
            </a:pPr>
            <a:endParaRPr lang="en-US" sz="1200" dirty="0">
              <a:latin typeface="Calibri" panose="020F0502020204030204" pitchFamily="34" charset="0"/>
              <a:ea typeface="Calibri" panose="020F0502020204030204" pitchFamily="34" charset="0"/>
            </a:endParaRPr>
          </a:p>
          <a:p>
            <a:pPr defTabSz="931774">
              <a:defRPr/>
            </a:pPr>
            <a:r>
              <a:rPr lang="en-US" sz="1200" dirty="0"/>
              <a:t>Other early estimates based on crowdsourcing were published by Amnesty International, BMJ Global Health, and Occupational Medicine. </a:t>
            </a:r>
          </a:p>
          <a:p>
            <a:pPr defTabSz="931774">
              <a:defRPr/>
            </a:pPr>
            <a:endParaRPr lang="en-US" sz="1200" dirty="0"/>
          </a:p>
          <a:p>
            <a:pPr marL="0" marR="0" lvl="0" indent="0" algn="l" defTabSz="931774" rtl="0" eaLnBrk="1" fontAlgn="base" latinLnBrk="0" hangingPunct="1">
              <a:lnSpc>
                <a:spcPct val="100000"/>
              </a:lnSpc>
              <a:spcBef>
                <a:spcPct val="30000"/>
              </a:spcBef>
              <a:spcAft>
                <a:spcPct val="0"/>
              </a:spcAft>
              <a:buClrTx/>
              <a:buSzTx/>
              <a:buFontTx/>
              <a:buNone/>
              <a:tabLst/>
              <a:defRPr/>
            </a:pPr>
            <a:r>
              <a:rPr lang="en-US" dirty="0"/>
              <a:t>Additionally, the Centers for Medicare and Medicaid Services (CMS), the American Association for Retired Persons (AARP), and others have produced estimates of death rates among nurses and nurses in nursing care facilities.  In fact, </a:t>
            </a:r>
            <a:r>
              <a:rPr lang="en-US" sz="1800" dirty="0">
                <a:effectLst/>
                <a:latin typeface="Calibri" panose="020F0502020204030204" pitchFamily="34" charset="0"/>
                <a:ea typeface="Calibri" panose="020F0502020204030204" pitchFamily="34" charset="0"/>
              </a:rPr>
              <a:t>CMS required that all certified skilled nursing facilities report all staff deaths beginning in  June 2020 via CDC’s National Healthcare Safety Network.  However, the NHSN mechanism wasn’t available in March and April 2020.</a:t>
            </a:r>
            <a:endParaRPr lang="en-US" dirty="0"/>
          </a:p>
          <a:p>
            <a:pPr defTabSz="931774">
              <a:defRPr/>
            </a:pPr>
            <a:endParaRPr lang="en-US" sz="1200" dirty="0"/>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5</a:t>
            </a:fld>
            <a:endParaRPr lang="en-US" dirty="0"/>
          </a:p>
        </p:txBody>
      </p:sp>
    </p:spTree>
    <p:extLst>
      <p:ext uri="{BB962C8B-B14F-4D97-AF65-F5344CB8AC3E}">
        <p14:creationId xmlns:p14="http://schemas.microsoft.com/office/powerpoint/2010/main" val="1036577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300966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Our purpose is to address this problem by using information from multiple sources to provide a fuller picture of HCP mortality at the national level.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7</a:t>
            </a:fld>
            <a:endParaRPr lang="en-US" dirty="0"/>
          </a:p>
        </p:txBody>
      </p:sp>
    </p:spTree>
    <p:extLst>
      <p:ext uri="{BB962C8B-B14F-4D97-AF65-F5344CB8AC3E}">
        <p14:creationId xmlns:p14="http://schemas.microsoft.com/office/powerpoint/2010/main" val="2442598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Specifically, we aim to estimate the number of deaths among health care personnel with COVID-19 nationwide during March and April, 2020 using capture-recapture methods.  We match data on deaths among health care personnel collected by CDC’s case report forms with media reports identified by web-scraping techniques.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rPr>
              <a:t>The dates coincide with the dates that CDC deployers were involved in web scraping operations as a means of COVID-19 surveillance and outbreak detection. As case volume and community transmission increased, the media were publishing fewer articles on individual HCP deaths and activities transitioned to a different phase after the spring of 2020.</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r>
              <a:rPr lang="en-US" dirty="0"/>
              <a:t>In a broad sense, this study is meant to serve as a useful guide for conducting mortality surveillance in a pandemic response. Our findings help to evaluate the utility and limitations of a dual-record system approach: joining incomplete data from different sources to estimate total deaths during large-scale emergencies.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8</a:t>
            </a:fld>
            <a:endParaRPr lang="en-US" dirty="0"/>
          </a:p>
        </p:txBody>
      </p:sp>
    </p:spTree>
    <p:extLst>
      <p:ext uri="{BB962C8B-B14F-4D97-AF65-F5344CB8AC3E}">
        <p14:creationId xmlns:p14="http://schemas.microsoft.com/office/powerpoint/2010/main" val="3714312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For this presentation, I will focus on the robustness of the Chapman estimator and explore the effects of possible violations to the assumptions implicit in the capture-recapture approach.  In order to conduct sensitivity analyses, I present three methodological approaches for estimation and compare the results, then compare our estimates to other published estimates. </a:t>
            </a:r>
          </a:p>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9</a:t>
            </a:fld>
            <a:endParaRPr lang="en-US" dirty="0"/>
          </a:p>
        </p:txBody>
      </p:sp>
    </p:spTree>
    <p:extLst>
      <p:ext uri="{BB962C8B-B14F-4D97-AF65-F5344CB8AC3E}">
        <p14:creationId xmlns:p14="http://schemas.microsoft.com/office/powerpoint/2010/main" val="1411058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1.xml"/><Relationship Id="rId5" Type="http://schemas.openxmlformats.org/officeDocument/2006/relationships/image" Target="../media/image8.jp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Master" Target="../slideMasters/slideMaster1.xml"/><Relationship Id="rId5" Type="http://schemas.openxmlformats.org/officeDocument/2006/relationships/image" Target="../media/image1.jpe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5F35E44-72CB-4AFA-8DA6-C89EBC957A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15" r="19754"/>
          <a:stretch/>
        </p:blipFill>
        <p:spPr>
          <a:xfrm>
            <a:off x="5210658" y="966372"/>
            <a:ext cx="3684774" cy="3475844"/>
          </a:xfrm>
          <a:prstGeom prst="rect">
            <a:avLst/>
          </a:prstGeom>
        </p:spPr>
      </p:pic>
      <p:sp>
        <p:nvSpPr>
          <p:cNvPr id="18" name="Rectangle 17">
            <a:extLst>
              <a:ext uri="{FF2B5EF4-FFF2-40B4-BE49-F238E27FC236}">
                <a16:creationId xmlns:a16="http://schemas.microsoft.com/office/drawing/2014/main" id="{92B0A619-F6AA-4053-9D4A-55C4BC7B0046}"/>
              </a:ext>
            </a:extLst>
          </p:cNvPr>
          <p:cNvSpPr/>
          <p:nvPr userDrawn="1"/>
        </p:nvSpPr>
        <p:spPr>
          <a:xfrm>
            <a:off x="314325" y="0"/>
            <a:ext cx="8829676" cy="89557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522515" y="9097"/>
            <a:ext cx="8621486"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522515" y="1026256"/>
            <a:ext cx="7617144" cy="342900"/>
          </a:xfrm>
          <a:prstGeom prst="rect">
            <a:avLst/>
          </a:prstGeom>
        </p:spPr>
        <p:txBody>
          <a:bodyPr/>
          <a:lstStyle>
            <a:lvl1pPr marL="0" indent="0" algn="l">
              <a:buNone/>
              <a:defRPr sz="2000" b="1" baseline="0">
                <a:solidFill>
                  <a:srgbClr val="2D2D2D"/>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462555" y="1890634"/>
            <a:ext cx="7617144" cy="779488"/>
          </a:xfrm>
          <a:prstGeom prst="rect">
            <a:avLst/>
          </a:prstGeom>
        </p:spPr>
        <p:txBody>
          <a:bodyPr/>
          <a:lstStyle>
            <a:lvl1pPr marL="0" indent="0" algn="l">
              <a:lnSpc>
                <a:spcPts val="2000"/>
              </a:lnSpc>
              <a:buNone/>
              <a:defRPr sz="1800" baseline="0">
                <a:solidFill>
                  <a:srgbClr val="2D2D2D"/>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sp>
        <p:nvSpPr>
          <p:cNvPr id="4" name="TextBox 3">
            <a:extLst>
              <a:ext uri="{FF2B5EF4-FFF2-40B4-BE49-F238E27FC236}">
                <a16:creationId xmlns:a16="http://schemas.microsoft.com/office/drawing/2014/main" id="{954EDCE1-A912-48DB-9E58-051F8752A375}"/>
              </a:ext>
            </a:extLst>
          </p:cNvPr>
          <p:cNvSpPr txBox="1"/>
          <p:nvPr userDrawn="1"/>
        </p:nvSpPr>
        <p:spPr>
          <a:xfrm>
            <a:off x="4962089" y="4510542"/>
            <a:ext cx="4181912" cy="400110"/>
          </a:xfrm>
          <a:prstGeom prst="rect">
            <a:avLst/>
          </a:prstGeom>
          <a:solidFill>
            <a:srgbClr val="FBAB18"/>
          </a:solidFill>
        </p:spPr>
        <p:txBody>
          <a:bodyPr wrap="square" rtlCol="0">
            <a:spAutoFit/>
          </a:bodyPr>
          <a:lstStyle/>
          <a:p>
            <a:pPr marL="285750" marR="0" lvl="0" indent="0" algn="l" defTabSz="914400" rtl="0" eaLnBrk="0" fontAlgn="base" latinLnBrk="0" hangingPunct="0">
              <a:lnSpc>
                <a:spcPct val="100000"/>
              </a:lnSpc>
              <a:spcBef>
                <a:spcPct val="0"/>
              </a:spcBef>
              <a:spcAft>
                <a:spcPct val="0"/>
              </a:spcAft>
              <a:buClrTx/>
              <a:buSzTx/>
              <a:buFontTx/>
              <a:buNone/>
              <a:tabLst/>
              <a:defRPr/>
            </a:pPr>
            <a:r>
              <a:rPr lang="en-US" sz="2000" b="1" dirty="0">
                <a:solidFill>
                  <a:srgbClr val="2D2D2D"/>
                </a:solidFill>
                <a:latin typeface="Calibri" panose="020F0502020204030204" pitchFamily="34" charset="0"/>
                <a:cs typeface="Calibri" panose="020F0502020204030204" pitchFamily="34" charset="0"/>
              </a:rPr>
              <a:t>cdc.gov/coronavirus</a:t>
            </a:r>
          </a:p>
        </p:txBody>
      </p:sp>
      <p:grpSp>
        <p:nvGrpSpPr>
          <p:cNvPr id="10" name="Group 9">
            <a:extLst>
              <a:ext uri="{FF2B5EF4-FFF2-40B4-BE49-F238E27FC236}">
                <a16:creationId xmlns:a16="http://schemas.microsoft.com/office/drawing/2014/main" id="{2900023D-2373-43F5-A4AA-FD7F91255A55}"/>
              </a:ext>
            </a:extLst>
          </p:cNvPr>
          <p:cNvGrpSpPr/>
          <p:nvPr userDrawn="1"/>
        </p:nvGrpSpPr>
        <p:grpSpPr>
          <a:xfrm>
            <a:off x="0" y="1"/>
            <a:ext cx="267157" cy="895570"/>
            <a:chOff x="2721769" y="2050256"/>
            <a:chExt cx="442912" cy="1469660"/>
          </a:xfrm>
        </p:grpSpPr>
        <p:sp>
          <p:nvSpPr>
            <p:cNvPr id="12" name="Rectangle 11">
              <a:extLst>
                <a:ext uri="{FF2B5EF4-FFF2-40B4-BE49-F238E27FC236}">
                  <a16:creationId xmlns:a16="http://schemas.microsoft.com/office/drawing/2014/main" id="{275925BE-9EF0-43F9-9D78-64BD587500CA}"/>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4" name="Rectangle 13">
              <a:extLst>
                <a:ext uri="{FF2B5EF4-FFF2-40B4-BE49-F238E27FC236}">
                  <a16:creationId xmlns:a16="http://schemas.microsoft.com/office/drawing/2014/main" id="{79245E9D-1A1B-4F74-AD8C-354693087FC0}"/>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32981304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a:solidFill>
                  <a:srgbClr val="2D2D2D"/>
                </a:solidFill>
                <a:latin typeface="Calibri" panose="020F0502020204030204" pitchFamily="34" charset="0"/>
              </a:rPr>
              <a:t>For more information, contact CDC</a:t>
            </a: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1-800-CDC-INFO (232-4636)</a:t>
            </a: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TTY:  1-888-232-6348    www.cdc.gov</a:t>
            </a:r>
            <a:br>
              <a:rPr lang="en-US" sz="1200" dirty="0">
                <a:solidFill>
                  <a:srgbClr val="2D2D2D"/>
                </a:solidFill>
                <a:latin typeface="Calibri" panose="020F0502020204030204" pitchFamily="34" charset="0"/>
              </a:rPr>
            </a:br>
            <a:br>
              <a:rPr lang="en-US" sz="1200" dirty="0">
                <a:solidFill>
                  <a:srgbClr val="2D2D2D"/>
                </a:solidFill>
                <a:latin typeface="Calibri" panose="020F0502020204030204" pitchFamily="34" charset="0"/>
              </a:rPr>
            </a:b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326" y="4339940"/>
            <a:ext cx="1254584" cy="719251"/>
          </a:xfrm>
          <a:prstGeom prst="rect">
            <a:avLst/>
          </a:prstGeom>
        </p:spPr>
      </p:pic>
      <p:pic>
        <p:nvPicPr>
          <p:cNvPr id="17" name="Picture 16">
            <a:extLst>
              <a:ext uri="{FF2B5EF4-FFF2-40B4-BE49-F238E27FC236}">
                <a16:creationId xmlns:a16="http://schemas.microsoft.com/office/drawing/2014/main" id="{52A43ECC-BBFF-4967-9F45-5667FFC0EE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2543820"/>
          </a:xfrm>
          <a:prstGeom prst="rect">
            <a:avLst/>
          </a:prstGeom>
        </p:spPr>
      </p:pic>
    </p:spTree>
    <p:extLst>
      <p:ext uri="{BB962C8B-B14F-4D97-AF65-F5344CB8AC3E}">
        <p14:creationId xmlns:p14="http://schemas.microsoft.com/office/powerpoint/2010/main" val="4676537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0A619-F6AA-4053-9D4A-55C4BC7B0046}"/>
              </a:ext>
            </a:extLst>
          </p:cNvPr>
          <p:cNvSpPr/>
          <p:nvPr userDrawn="1"/>
        </p:nvSpPr>
        <p:spPr>
          <a:xfrm>
            <a:off x="0" y="0"/>
            <a:ext cx="9144000" cy="5143500"/>
          </a:xfrm>
          <a:prstGeom prst="rect">
            <a:avLst/>
          </a:prstGeom>
          <a:gradFill flip="none" rotWithShape="1">
            <a:gsLst>
              <a:gs pos="0">
                <a:srgbClr val="55BF8B"/>
              </a:gs>
              <a:gs pos="96000">
                <a:srgbClr val="145E71"/>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userDrawn="1">
            <p:ph type="title"/>
          </p:nvPr>
        </p:nvSpPr>
        <p:spPr>
          <a:xfrm>
            <a:off x="685801" y="9097"/>
            <a:ext cx="8458200" cy="866834"/>
          </a:xfrm>
          <a:prstGeom prst="rect">
            <a:avLst/>
          </a:prstGeom>
        </p:spPr>
        <p:txBody>
          <a:bodyPr anchor="ctr"/>
          <a:lstStyle>
            <a:lvl1pPr algn="l">
              <a:lnSpc>
                <a:spcPts val="3000"/>
              </a:lnSpc>
              <a:defRPr sz="2800" b="1" baseline="0">
                <a:solidFill>
                  <a:schemeClr val="tx2"/>
                </a:solidFill>
                <a:effectLst/>
                <a:latin typeface="Calibri" pitchFamily="34" charset="0"/>
              </a:defRPr>
            </a:lvl1pPr>
          </a:lstStyle>
          <a:p>
            <a:endParaRPr lang="en-US" dirty="0"/>
          </a:p>
        </p:txBody>
      </p:sp>
      <p:sp>
        <p:nvSpPr>
          <p:cNvPr id="5" name="Subtitle 2"/>
          <p:cNvSpPr>
            <a:spLocks noGrp="1"/>
          </p:cNvSpPr>
          <p:nvPr userDrawn="1">
            <p:ph type="subTitle" idx="1"/>
          </p:nvPr>
        </p:nvSpPr>
        <p:spPr>
          <a:xfrm>
            <a:off x="685801" y="1061976"/>
            <a:ext cx="7453858" cy="342900"/>
          </a:xfrm>
          <a:prstGeom prst="rect">
            <a:avLst/>
          </a:prstGeom>
        </p:spPr>
        <p:txBody>
          <a:bodyPr/>
          <a:lstStyle>
            <a:lvl1pPr marL="0" indent="0" algn="l">
              <a:buNone/>
              <a:defRPr sz="2000" b="1" baseline="0">
                <a:solidFill>
                  <a:schemeClr val="tx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userDrawn="1">
            <p:ph type="body" sz="quarter" idx="10"/>
          </p:nvPr>
        </p:nvSpPr>
        <p:spPr>
          <a:xfrm>
            <a:off x="685801" y="1890634"/>
            <a:ext cx="7393898" cy="779488"/>
          </a:xfrm>
          <a:prstGeom prst="rect">
            <a:avLst/>
          </a:prstGeom>
        </p:spPr>
        <p:txBody>
          <a:bodyPr/>
          <a:lstStyle>
            <a:lvl1pPr marL="0" indent="0" algn="l">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7" name="Picture 16" descr="Logos of the U.S. Department of Health and Human Services and Centers for Disease Control and Prevention" title="LOGO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grpSp>
        <p:nvGrpSpPr>
          <p:cNvPr id="21" name="Group 20">
            <a:extLst>
              <a:ext uri="{FF2B5EF4-FFF2-40B4-BE49-F238E27FC236}">
                <a16:creationId xmlns:a16="http://schemas.microsoft.com/office/drawing/2014/main" id="{CC3D0F8F-59A2-423C-A3F9-4CCC5E04EB88}"/>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D32F05D3-C03C-45E4-9FA9-D106B2E80059}"/>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486CBDE1-9FE4-4D39-8D29-C02C77614B0D}"/>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211031030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 name="Title 1"/>
          <p:cNvSpPr>
            <a:spLocks noGrp="1"/>
          </p:cNvSpPr>
          <p:nvPr userDrawn="1">
            <p:ph type="title" hasCustomPrompt="1"/>
          </p:nvPr>
        </p:nvSpPr>
        <p:spPr>
          <a:xfrm>
            <a:off x="457200" y="205979"/>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8" indent="-230188">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5EB3B0CC-979E-4460-961A-7E5D5213A0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501098"/>
            <a:ext cx="869114" cy="498262"/>
          </a:xfrm>
          <a:prstGeom prst="rect">
            <a:avLst/>
          </a:prstGeom>
        </p:spPr>
      </p:pic>
      <p:grpSp>
        <p:nvGrpSpPr>
          <p:cNvPr id="20" name="Group 19">
            <a:extLst>
              <a:ext uri="{FF2B5EF4-FFF2-40B4-BE49-F238E27FC236}">
                <a16:creationId xmlns:a16="http://schemas.microsoft.com/office/drawing/2014/main" id="{9256BCB5-3FA6-46A4-BD0C-A091D9F1922D}"/>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ATA SLIDE">
    <p:bg>
      <p:bgPr>
        <a:solidFill>
          <a:schemeClr val="bg2"/>
        </a:solidFill>
        <a:effectLst/>
      </p:bgPr>
    </p:bg>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dirty="0"/>
          </a:p>
        </p:txBody>
      </p:sp>
      <p:sp>
        <p:nvSpPr>
          <p:cNvPr id="2" name="Title 1"/>
          <p:cNvSpPr>
            <a:spLocks noGrp="1"/>
          </p:cNvSpPr>
          <p:nvPr userDrawn="1">
            <p:ph type="title" hasCustomPrompt="1"/>
          </p:nvPr>
        </p:nvSpPr>
        <p:spPr>
          <a:xfrm>
            <a:off x="457200" y="205979"/>
            <a:ext cx="8229600" cy="689591"/>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r>
              <a:rPr lang="en-US" dirty="0"/>
              <a:t>Heading</a:t>
            </a:r>
          </a:p>
        </p:txBody>
      </p:sp>
      <p:sp>
        <p:nvSpPr>
          <p:cNvPr id="5" name="Text Placeholder 7"/>
          <p:cNvSpPr>
            <a:spLocks noGrp="1"/>
          </p:cNvSpPr>
          <p:nvPr userDrawn="1">
            <p:ph type="body" sz="quarter" idx="10"/>
          </p:nvPr>
        </p:nvSpPr>
        <p:spPr>
          <a:xfrm>
            <a:off x="457200" y="1158875"/>
            <a:ext cx="8229600" cy="3341688"/>
          </a:xfrm>
        </p:spPr>
        <p:txBody>
          <a:bodyPr/>
          <a:lstStyle>
            <a:lvl1pPr marL="230188" indent="-230188">
              <a:buClr>
                <a:srgbClr val="005DAA"/>
              </a:buClr>
              <a:buFont typeface="Wingdings" panose="05000000000000000000" pitchFamily="2" charset="2"/>
              <a:buChar char="§"/>
              <a:defRPr sz="2000">
                <a:solidFill>
                  <a:srgbClr val="2D2D2D"/>
                </a:solidFill>
              </a:defRPr>
            </a:lvl1pPr>
            <a:lvl2pPr>
              <a:buClr>
                <a:srgbClr val="532E63"/>
              </a:buClr>
              <a:defRPr sz="2000">
                <a:solidFill>
                  <a:srgbClr val="2D2D2D"/>
                </a:solidFill>
              </a:defRPr>
            </a:lvl2pPr>
            <a:lvl3pPr>
              <a:buClr>
                <a:srgbClr val="9A3B26"/>
              </a:buClr>
              <a:defRPr sz="2000">
                <a:solidFill>
                  <a:srgbClr val="2D2D2D"/>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grpSp>
        <p:nvGrpSpPr>
          <p:cNvPr id="20" name="Group 19">
            <a:extLst>
              <a:ext uri="{FF2B5EF4-FFF2-40B4-BE49-F238E27FC236}">
                <a16:creationId xmlns:a16="http://schemas.microsoft.com/office/drawing/2014/main" id="{9256BCB5-3FA6-46A4-BD0C-A091D9F1922D}"/>
              </a:ext>
            </a:extLst>
          </p:cNvPr>
          <p:cNvGrpSpPr/>
          <p:nvPr userDrawn="1"/>
        </p:nvGrpSpPr>
        <p:grpSpPr>
          <a:xfrm>
            <a:off x="0" y="1"/>
            <a:ext cx="267157" cy="895570"/>
            <a:chOff x="2721769" y="2050256"/>
            <a:chExt cx="442912" cy="1469660"/>
          </a:xfrm>
        </p:grpSpPr>
        <p:sp>
          <p:nvSpPr>
            <p:cNvPr id="22" name="Rectangle 21">
              <a:extLst>
                <a:ext uri="{FF2B5EF4-FFF2-40B4-BE49-F238E27FC236}">
                  <a16:creationId xmlns:a16="http://schemas.microsoft.com/office/drawing/2014/main" id="{B5B91796-8B0E-4339-853E-86194B92F336}"/>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3" name="Rectangle 22">
              <a:extLst>
                <a:ext uri="{FF2B5EF4-FFF2-40B4-BE49-F238E27FC236}">
                  <a16:creationId xmlns:a16="http://schemas.microsoft.com/office/drawing/2014/main" id="{FB4E0A8E-0F30-4F8C-A535-BEEA20A4E70F}"/>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9990040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dirty="0"/>
          </a:p>
        </p:txBody>
      </p:sp>
      <p:pic>
        <p:nvPicPr>
          <p:cNvPr id="21" name="Picture 20" descr="Logos of the U.S. Department of Health and Human Services and Centers for Disease Control and Prevention" title="LOGOS">
            <a:extLst>
              <a:ext uri="{FF2B5EF4-FFF2-40B4-BE49-F238E27FC236}">
                <a16:creationId xmlns:a16="http://schemas.microsoft.com/office/drawing/2014/main" id="{84213D48-D055-4EE8-9726-533AB8E26A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439" y="4280109"/>
            <a:ext cx="1254584" cy="719251"/>
          </a:xfrm>
          <a:prstGeom prst="rect">
            <a:avLst/>
          </a:prstGeom>
        </p:spPr>
      </p:pic>
      <p:grpSp>
        <p:nvGrpSpPr>
          <p:cNvPr id="23" name="Group 22">
            <a:extLst>
              <a:ext uri="{FF2B5EF4-FFF2-40B4-BE49-F238E27FC236}">
                <a16:creationId xmlns:a16="http://schemas.microsoft.com/office/drawing/2014/main" id="{AF318103-E3F0-462E-A0BE-161EC7EA9C7C}"/>
              </a:ext>
            </a:extLst>
          </p:cNvPr>
          <p:cNvGrpSpPr/>
          <p:nvPr userDrawn="1"/>
        </p:nvGrpSpPr>
        <p:grpSpPr>
          <a:xfrm>
            <a:off x="0" y="1"/>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292655104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ATA SLIDE 2 colum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A71"/>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5" name="Rectangle 14">
            <a:extLst>
              <a:ext uri="{FF2B5EF4-FFF2-40B4-BE49-F238E27FC236}">
                <a16:creationId xmlns:a16="http://schemas.microsoft.com/office/drawing/2014/main" id="{9416945D-7463-43F9-B460-2CF43DA20039}"/>
              </a:ext>
            </a:extLst>
          </p:cNvPr>
          <p:cNvSpPr>
            <a:spLocks noChangeArrowheads="1"/>
          </p:cNvSpPr>
          <p:nvPr userDrawn="1"/>
        </p:nvSpPr>
        <p:spPr bwMode="auto">
          <a:xfrm>
            <a:off x="6082666" y="5045515"/>
            <a:ext cx="603083" cy="91188"/>
          </a:xfrm>
          <a:prstGeom prst="rect">
            <a:avLst/>
          </a:prstGeom>
          <a:solidFill>
            <a:srgbClr val="B01519"/>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18D9C951-7795-4013-A98F-41CA15626AB5}"/>
              </a:ext>
            </a:extLst>
          </p:cNvPr>
          <p:cNvSpPr>
            <a:spLocks noChangeArrowheads="1"/>
          </p:cNvSpPr>
          <p:nvPr userDrawn="1"/>
        </p:nvSpPr>
        <p:spPr bwMode="auto">
          <a:xfrm>
            <a:off x="6677884" y="5045515"/>
            <a:ext cx="603083" cy="91188"/>
          </a:xfrm>
          <a:prstGeom prst="rect">
            <a:avLst/>
          </a:prstGeom>
          <a:solidFill>
            <a:srgbClr val="FBAB1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7" name="Rectangle 16">
            <a:extLst>
              <a:ext uri="{FF2B5EF4-FFF2-40B4-BE49-F238E27FC236}">
                <a16:creationId xmlns:a16="http://schemas.microsoft.com/office/drawing/2014/main" id="{0E138E91-A144-4218-9895-5E4D3582ADFB}"/>
              </a:ext>
            </a:extLst>
          </p:cNvPr>
          <p:cNvSpPr>
            <a:spLocks noChangeArrowheads="1"/>
          </p:cNvSpPr>
          <p:nvPr userDrawn="1"/>
        </p:nvSpPr>
        <p:spPr bwMode="auto">
          <a:xfrm>
            <a:off x="7280966" y="5045515"/>
            <a:ext cx="603574" cy="91188"/>
          </a:xfrm>
          <a:prstGeom prst="rect">
            <a:avLst/>
          </a:prstGeom>
          <a:solidFill>
            <a:srgbClr val="292B6E"/>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8" name="Rectangle 17">
            <a:extLst>
              <a:ext uri="{FF2B5EF4-FFF2-40B4-BE49-F238E27FC236}">
                <a16:creationId xmlns:a16="http://schemas.microsoft.com/office/drawing/2014/main" id="{EEF4E6B6-BDAE-40A5-9E22-D7B6320CBA11}"/>
              </a:ext>
            </a:extLst>
          </p:cNvPr>
          <p:cNvSpPr>
            <a:spLocks noChangeArrowheads="1"/>
          </p:cNvSpPr>
          <p:nvPr userDrawn="1"/>
        </p:nvSpPr>
        <p:spPr bwMode="auto">
          <a:xfrm>
            <a:off x="7870697" y="5045515"/>
            <a:ext cx="1273303" cy="91188"/>
          </a:xfrm>
          <a:prstGeom prst="rect">
            <a:avLst/>
          </a:prstGeom>
          <a:solidFill>
            <a:srgbClr val="4656A6"/>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9" name="Rectangle 20">
            <a:extLst>
              <a:ext uri="{FF2B5EF4-FFF2-40B4-BE49-F238E27FC236}">
                <a16:creationId xmlns:a16="http://schemas.microsoft.com/office/drawing/2014/main" id="{E71CFAF4-5909-4817-B92D-CE4D29DFF703}"/>
              </a:ext>
            </a:extLst>
          </p:cNvPr>
          <p:cNvSpPr>
            <a:spLocks noChangeArrowheads="1"/>
          </p:cNvSpPr>
          <p:nvPr userDrawn="1"/>
        </p:nvSpPr>
        <p:spPr bwMode="auto">
          <a:xfrm>
            <a:off x="0" y="5045515"/>
            <a:ext cx="5679249" cy="91188"/>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Rectangle 19">
            <a:extLst>
              <a:ext uri="{FF2B5EF4-FFF2-40B4-BE49-F238E27FC236}">
                <a16:creationId xmlns:a16="http://schemas.microsoft.com/office/drawing/2014/main" id="{40E6DC0A-1388-4428-BA38-59223C425A40}"/>
              </a:ext>
            </a:extLst>
          </p:cNvPr>
          <p:cNvSpPr>
            <a:spLocks noChangeArrowheads="1"/>
          </p:cNvSpPr>
          <p:nvPr userDrawn="1"/>
        </p:nvSpPr>
        <p:spPr bwMode="auto">
          <a:xfrm>
            <a:off x="5481058" y="5045515"/>
            <a:ext cx="603083" cy="91188"/>
          </a:xfrm>
          <a:prstGeom prst="rect">
            <a:avLst/>
          </a:prstGeom>
          <a:solidFill>
            <a:srgbClr val="55BF8B"/>
          </a:solidFill>
          <a:ln>
            <a:noFill/>
          </a:ln>
        </p:spPr>
        <p:txBody>
          <a:bodyPr vert="horz" wrap="square" lIns="60960" tIns="30480" rIns="60960" bIns="30480" numCol="1" anchor="t" anchorCtr="0" compatLnSpc="1">
            <a:prstTxWarp prst="textNoShape">
              <a:avLst/>
            </a:prstTxWarp>
          </a:bodyPr>
          <a:lstStyle/>
          <a:p>
            <a:endParaRPr lang="en-US" sz="1667" dirty="0"/>
          </a:p>
        </p:txBody>
      </p:sp>
      <p:grpSp>
        <p:nvGrpSpPr>
          <p:cNvPr id="23" name="Group 22">
            <a:extLst>
              <a:ext uri="{FF2B5EF4-FFF2-40B4-BE49-F238E27FC236}">
                <a16:creationId xmlns:a16="http://schemas.microsoft.com/office/drawing/2014/main" id="{AF318103-E3F0-462E-A0BE-161EC7EA9C7C}"/>
              </a:ext>
            </a:extLst>
          </p:cNvPr>
          <p:cNvGrpSpPr/>
          <p:nvPr userDrawn="1"/>
        </p:nvGrpSpPr>
        <p:grpSpPr>
          <a:xfrm>
            <a:off x="0" y="1"/>
            <a:ext cx="267157" cy="895570"/>
            <a:chOff x="2721769" y="2050256"/>
            <a:chExt cx="442912" cy="1469660"/>
          </a:xfrm>
        </p:grpSpPr>
        <p:sp>
          <p:nvSpPr>
            <p:cNvPr id="24" name="Rectangle 23">
              <a:extLst>
                <a:ext uri="{FF2B5EF4-FFF2-40B4-BE49-F238E27FC236}">
                  <a16:creationId xmlns:a16="http://schemas.microsoft.com/office/drawing/2014/main" id="{6C2A256B-3279-4135-9C44-56940C3F4D28}"/>
                </a:ext>
              </a:extLst>
            </p:cNvPr>
            <p:cNvSpPr/>
            <p:nvPr userDrawn="1"/>
          </p:nvSpPr>
          <p:spPr>
            <a:xfrm>
              <a:off x="2721769" y="2050256"/>
              <a:ext cx="442912" cy="1335882"/>
            </a:xfrm>
            <a:prstGeom prst="rect">
              <a:avLst/>
            </a:prstGeom>
            <a:solidFill>
              <a:srgbClr val="2D2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5" name="Rectangle 24">
              <a:extLst>
                <a:ext uri="{FF2B5EF4-FFF2-40B4-BE49-F238E27FC236}">
                  <a16:creationId xmlns:a16="http://schemas.microsoft.com/office/drawing/2014/main" id="{DD7CDBA5-E900-4510-9676-E670A0189CF4}"/>
                </a:ext>
              </a:extLst>
            </p:cNvPr>
            <p:cNvSpPr/>
            <p:nvPr userDrawn="1"/>
          </p:nvSpPr>
          <p:spPr>
            <a:xfrm>
              <a:off x="2721769" y="3386138"/>
              <a:ext cx="442912" cy="133778"/>
            </a:xfrm>
            <a:prstGeom prst="rect">
              <a:avLst/>
            </a:prstGeom>
            <a:solidFill>
              <a:srgbClr val="F0A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grpSp>
    </p:spTree>
    <p:extLst>
      <p:ext uri="{BB962C8B-B14F-4D97-AF65-F5344CB8AC3E}">
        <p14:creationId xmlns:p14="http://schemas.microsoft.com/office/powerpoint/2010/main" val="1805838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A7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613" y="244136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179613" y="351673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7229" y="4280109"/>
            <a:ext cx="1254584" cy="719251"/>
          </a:xfrm>
          <a:prstGeom prst="rect">
            <a:avLst/>
          </a:prstGeom>
        </p:spPr>
      </p:pic>
    </p:spTree>
    <p:extLst>
      <p:ext uri="{BB962C8B-B14F-4D97-AF65-F5344CB8AC3E}">
        <p14:creationId xmlns:p14="http://schemas.microsoft.com/office/powerpoint/2010/main" val="29820960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6A7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1EDB832-85DB-47C2-990D-C76F1161C2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327069" y="506186"/>
            <a:ext cx="4484352" cy="4346372"/>
          </a:xfrm>
          <a:prstGeom prst="rect">
            <a:avLst/>
          </a:prstGeom>
        </p:spPr>
      </p:pic>
      <p:sp>
        <p:nvSpPr>
          <p:cNvPr id="2" name="Title 1"/>
          <p:cNvSpPr>
            <a:spLocks noGrp="1"/>
          </p:cNvSpPr>
          <p:nvPr>
            <p:ph type="title"/>
          </p:nvPr>
        </p:nvSpPr>
        <p:spPr>
          <a:xfrm>
            <a:off x="179613" y="244136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179613" y="351673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pic>
        <p:nvPicPr>
          <p:cNvPr id="4" name="Picture 3" descr="Logos of the U.S. Department of Health and Human Services and Centers for Disease Control and Prevention" title="LOGOS">
            <a:extLst>
              <a:ext uri="{FF2B5EF4-FFF2-40B4-BE49-F238E27FC236}">
                <a16:creationId xmlns:a16="http://schemas.microsoft.com/office/drawing/2014/main" id="{1338F5EA-D0AF-428F-B372-DAC2A9B1C5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7229" y="4280109"/>
            <a:ext cx="1254584" cy="719251"/>
          </a:xfrm>
          <a:prstGeom prst="rect">
            <a:avLst/>
          </a:prstGeom>
        </p:spPr>
      </p:pic>
    </p:spTree>
    <p:extLst>
      <p:ext uri="{BB962C8B-B14F-4D97-AF65-F5344CB8AC3E}">
        <p14:creationId xmlns:p14="http://schemas.microsoft.com/office/powerpoint/2010/main" val="52700105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a:solidFill>
                  <a:srgbClr val="2D2D2D"/>
                </a:solidFill>
                <a:latin typeface="Calibri" panose="020F0502020204030204" pitchFamily="34" charset="0"/>
              </a:rPr>
              <a:t>For more information, contact CDC</a:t>
            </a: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1-800-CDC-INFO (232-4636)</a:t>
            </a: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TTY:  1-888-232-6348    www.cdc.gov</a:t>
            </a:r>
            <a:br>
              <a:rPr lang="en-US" sz="1200" dirty="0">
                <a:solidFill>
                  <a:srgbClr val="2D2D2D"/>
                </a:solidFill>
                <a:latin typeface="Calibri" panose="020F0502020204030204" pitchFamily="34" charset="0"/>
              </a:rPr>
            </a:br>
            <a:br>
              <a:rPr lang="en-US" sz="1200" dirty="0">
                <a:solidFill>
                  <a:srgbClr val="2D2D2D"/>
                </a:solidFill>
                <a:latin typeface="Calibri" panose="020F0502020204030204" pitchFamily="34" charset="0"/>
              </a:rPr>
            </a:br>
            <a:br>
              <a:rPr lang="en-US" sz="1200" dirty="0">
                <a:solidFill>
                  <a:srgbClr val="2D2D2D"/>
                </a:solidFill>
                <a:latin typeface="Calibri" panose="020F0502020204030204" pitchFamily="34" charset="0"/>
              </a:rPr>
            </a:br>
            <a:r>
              <a:rPr lang="en-US" sz="1200" dirty="0">
                <a:solidFill>
                  <a:srgbClr val="2D2D2D"/>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4" name="Picture 3" descr="Logos of the U.S. Department of Health and Human Services and the Centers for Disease Control and Prevention." title="Logo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246855"/>
            <a:ext cx="9144000" cy="887868"/>
          </a:xfrm>
          <a:prstGeom prst="rect">
            <a:avLst/>
          </a:prstGeom>
        </p:spPr>
      </p:pic>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16" name="Picture 15" descr="Logos of the U.S. Department of Health and Human Services and Centers for Disease Control and Prevention" title="LOGOS"/>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00326" y="4339940"/>
            <a:ext cx="1254584" cy="719251"/>
          </a:xfrm>
          <a:prstGeom prst="rect">
            <a:avLst/>
          </a:prstGeom>
        </p:spPr>
      </p:pic>
      <p:pic>
        <p:nvPicPr>
          <p:cNvPr id="18" name="Picture 17">
            <a:extLst>
              <a:ext uri="{FF2B5EF4-FFF2-40B4-BE49-F238E27FC236}">
                <a16:creationId xmlns:a16="http://schemas.microsoft.com/office/drawing/2014/main" id="{708E3E0E-8007-4E08-9AE4-D29BCAE7C56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0615" r="19754"/>
          <a:stretch/>
        </p:blipFill>
        <p:spPr>
          <a:xfrm>
            <a:off x="5334256" y="175641"/>
            <a:ext cx="3684774" cy="3475844"/>
          </a:xfrm>
          <a:prstGeom prst="rect">
            <a:avLst/>
          </a:prstGeom>
        </p:spPr>
      </p:pic>
    </p:spTree>
    <p:extLst>
      <p:ext uri="{BB962C8B-B14F-4D97-AF65-F5344CB8AC3E}">
        <p14:creationId xmlns:p14="http://schemas.microsoft.com/office/powerpoint/2010/main" val="146084295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10" r:id="rId1"/>
    <p:sldLayoutId id="2147483824" r:id="rId2"/>
    <p:sldLayoutId id="2147483811" r:id="rId3"/>
    <p:sldLayoutId id="2147483827" r:id="rId4"/>
    <p:sldLayoutId id="2147483815" r:id="rId5"/>
    <p:sldLayoutId id="2147483828" r:id="rId6"/>
    <p:sldLayoutId id="2147483823" r:id="rId7"/>
    <p:sldLayoutId id="2147483826" r:id="rId8"/>
    <p:sldLayoutId id="2147483822" r:id="rId9"/>
    <p:sldLayoutId id="2147483825" r:id="rId10"/>
  </p:sldLayoutIdLst>
  <p:transition>
    <p:fade/>
  </p:transition>
  <p:hf sldNum="0"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10.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1.sv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7" Type="http://schemas.openxmlformats.org/officeDocument/2006/relationships/image" Target="../media/image34.png"/><Relationship Id="rId12" Type="http://schemas.openxmlformats.org/officeDocument/2006/relationships/image" Target="../media/image38.sv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hyperlink" Target="https://doi.org/10.1093/oxfordjournals.aje.a009825" TargetMode="Externa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covid.cdc.gov/covid-data-tracker/#health-care-personnel"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www.theguardian.com/us-news/ng-interactive/2020/dec/22/lost-on-the-frontline-our-findings-to-dat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covid.cdc.gov/covid-data-tracker/#health-care-personne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jstor.org/stable/2345249"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hyperlink" Target="https://www.jstor.org/stable/2981655" TargetMode="External"/><Relationship Id="rId4" Type="http://schemas.openxmlformats.org/officeDocument/2006/relationships/hyperlink" Target="http://www.jstor.com/stable/2344844"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khn.org/news/tag/lost-on-the-frontlin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a:xfrm>
            <a:off x="685801" y="9096"/>
            <a:ext cx="8458200" cy="1881537"/>
          </a:xfrm>
        </p:spPr>
        <p:txBody>
          <a:bodyPr/>
          <a:lstStyle/>
          <a:p>
            <a:r>
              <a:rPr lang="en-US" sz="2800" dirty="0">
                <a:solidFill>
                  <a:srgbClr val="FFFFFF"/>
                </a:solidFill>
              </a:rPr>
              <a:t>Estimation </a:t>
            </a:r>
            <a:r>
              <a:rPr lang="en-US" dirty="0">
                <a:solidFill>
                  <a:srgbClr val="FFFFFF"/>
                </a:solidFill>
              </a:rPr>
              <a:t>o</a:t>
            </a:r>
            <a:r>
              <a:rPr lang="en-US" sz="2800" dirty="0">
                <a:solidFill>
                  <a:srgbClr val="FFFFFF"/>
                </a:solidFill>
              </a:rPr>
              <a:t>f Deaths </a:t>
            </a:r>
            <a:r>
              <a:rPr lang="en-US" dirty="0">
                <a:solidFill>
                  <a:srgbClr val="FFFFFF"/>
                </a:solidFill>
              </a:rPr>
              <a:t>a</a:t>
            </a:r>
            <a:r>
              <a:rPr lang="en-US" sz="2800" dirty="0">
                <a:solidFill>
                  <a:srgbClr val="FFFFFF"/>
                </a:solidFill>
              </a:rPr>
              <a:t>mong Health Care Personnel </a:t>
            </a:r>
            <a:r>
              <a:rPr lang="en-US" dirty="0">
                <a:solidFill>
                  <a:srgbClr val="FFFFFF"/>
                </a:solidFill>
              </a:rPr>
              <a:t>w</a:t>
            </a:r>
            <a:r>
              <a:rPr lang="en-US" sz="2800" dirty="0">
                <a:solidFill>
                  <a:srgbClr val="FFFFFF"/>
                </a:solidFill>
              </a:rPr>
              <a:t>ith COVID-19 </a:t>
            </a:r>
            <a:r>
              <a:rPr lang="en-US" dirty="0">
                <a:solidFill>
                  <a:srgbClr val="FFFFFF"/>
                </a:solidFill>
              </a:rPr>
              <a:t>u</a:t>
            </a:r>
            <a:r>
              <a:rPr lang="en-US" sz="2800" dirty="0">
                <a:solidFill>
                  <a:srgbClr val="FFFFFF"/>
                </a:solidFill>
              </a:rPr>
              <a:t>sing Capture-Recapture Methods</a:t>
            </a:r>
            <a:br>
              <a:rPr lang="en-US" sz="2800" dirty="0">
                <a:solidFill>
                  <a:srgbClr val="FFFFFF"/>
                </a:solidFill>
              </a:rPr>
            </a:br>
            <a:br>
              <a:rPr lang="en-US" sz="2800" dirty="0">
                <a:solidFill>
                  <a:srgbClr val="FFFFFF"/>
                </a:solidFill>
              </a:rPr>
            </a:br>
            <a:r>
              <a:rPr lang="en-US" sz="2800" dirty="0">
                <a:solidFill>
                  <a:srgbClr val="FFFFFF"/>
                </a:solidFill>
              </a:rPr>
              <a:t>United States, March 17 – April 29, 2020</a:t>
            </a:r>
            <a:endParaRPr lang="en-US" altLang="en-US" dirty="0"/>
          </a:p>
        </p:txBody>
      </p:sp>
      <p:sp>
        <p:nvSpPr>
          <p:cNvPr id="2" name="Subtitle 1"/>
          <p:cNvSpPr>
            <a:spLocks noGrp="1"/>
          </p:cNvSpPr>
          <p:nvPr>
            <p:ph type="subTitle" idx="1"/>
          </p:nvPr>
        </p:nvSpPr>
        <p:spPr>
          <a:xfrm>
            <a:off x="685801" y="1890633"/>
            <a:ext cx="7453858" cy="342900"/>
          </a:xfrm>
        </p:spPr>
        <p:txBody>
          <a:bodyPr/>
          <a:lstStyle/>
          <a:p>
            <a:r>
              <a:rPr lang="en-US" sz="1600" dirty="0">
                <a:latin typeface="Roboto" panose="02000000000000000000" pitchFamily="2" charset="0"/>
                <a:ea typeface="Roboto" panose="02000000000000000000" pitchFamily="2" charset="0"/>
              </a:rPr>
              <a:t>Jennifer Rammon (NCHS), Kerui Xu, Matthew Stuckey, </a:t>
            </a:r>
            <a:r>
              <a:rPr lang="en-US" sz="1600" dirty="0">
                <a:effectLst/>
                <a:latin typeface="Roboto" panose="02000000000000000000" pitchFamily="2" charset="0"/>
                <a:ea typeface="Roboto" panose="02000000000000000000" pitchFamily="2" charset="0"/>
              </a:rPr>
              <a:t>Michelle Hughes, Reid Harvey, Sherry Burrer, Sophia Chiu, Jess Rinsky, Matthew Groenewold (researchers and deployers from CDC/Atlanta )</a:t>
            </a:r>
          </a:p>
          <a:p>
            <a:endParaRPr lang="en-US" dirty="0"/>
          </a:p>
          <a:p>
            <a:endParaRPr lang="en-US" dirty="0"/>
          </a:p>
        </p:txBody>
      </p:sp>
      <p:sp>
        <p:nvSpPr>
          <p:cNvPr id="6" name="Text Placeholder 5"/>
          <p:cNvSpPr>
            <a:spLocks noGrp="1"/>
          </p:cNvSpPr>
          <p:nvPr>
            <p:ph type="body" sz="quarter" idx="10"/>
          </p:nvPr>
        </p:nvSpPr>
        <p:spPr>
          <a:xfrm>
            <a:off x="715779" y="3154168"/>
            <a:ext cx="8170525" cy="779488"/>
          </a:xfrm>
        </p:spPr>
        <p:txBody>
          <a:bodyPr/>
          <a:lstStyle/>
          <a:p>
            <a:pPr marL="0" indent="0"/>
            <a:r>
              <a:rPr lang="en-US" dirty="0"/>
              <a:t>2021 Federal Committee on Statistical Methodology Research and Policy Conference</a:t>
            </a:r>
            <a:br>
              <a:rPr lang="en-US" dirty="0"/>
            </a:br>
            <a:endParaRPr lang="en-US" dirty="0"/>
          </a:p>
          <a:p>
            <a:r>
              <a:rPr lang="en-US" dirty="0"/>
              <a:t>November 3</a:t>
            </a:r>
            <a:r>
              <a:rPr lang="en-US" baseline="30000" dirty="0"/>
              <a:t>rd</a:t>
            </a:r>
            <a:r>
              <a:rPr lang="en-US" dirty="0"/>
              <a:t>, 2021</a:t>
            </a:r>
          </a:p>
          <a:p>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169236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Methods</a:t>
            </a:r>
          </a:p>
        </p:txBody>
      </p:sp>
    </p:spTree>
    <p:extLst>
      <p:ext uri="{BB962C8B-B14F-4D97-AF65-F5344CB8AC3E}">
        <p14:creationId xmlns:p14="http://schemas.microsoft.com/office/powerpoint/2010/main" val="42666831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Capture-Recapture Methods</a:t>
            </a:r>
          </a:p>
        </p:txBody>
      </p:sp>
      <p:pic>
        <p:nvPicPr>
          <p:cNvPr id="6" name="Picture 5" descr="Comic: Two fish approach a hook.  One fish says to the other fish, &quot;so I said 'fool me once, shame on you, fool me tw...  Hey, what have we got here...!&quot;.  Labeled &quot;The Capture-Recapture method&quot; and taken from CAUSEweb.">
            <a:extLst>
              <a:ext uri="{FF2B5EF4-FFF2-40B4-BE49-F238E27FC236}">
                <a16:creationId xmlns:a16="http://schemas.microsoft.com/office/drawing/2014/main" id="{2B1B2227-4CA0-47D3-A256-16DED87F84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580" y="845820"/>
            <a:ext cx="3320936" cy="4091701"/>
          </a:xfrm>
          <a:prstGeom prst="rect">
            <a:avLst/>
          </a:prstGeom>
        </p:spPr>
      </p:pic>
      <p:sp>
        <p:nvSpPr>
          <p:cNvPr id="11" name="TextBox 10">
            <a:extLst>
              <a:ext uri="{FF2B5EF4-FFF2-40B4-BE49-F238E27FC236}">
                <a16:creationId xmlns:a16="http://schemas.microsoft.com/office/drawing/2014/main" id="{6E906B42-4319-49AF-A2AC-1261EC03B6C5}"/>
              </a:ext>
            </a:extLst>
          </p:cNvPr>
          <p:cNvSpPr txBox="1"/>
          <p:nvPr/>
        </p:nvSpPr>
        <p:spPr>
          <a:xfrm>
            <a:off x="4876799" y="115753"/>
            <a:ext cx="4127922" cy="4801314"/>
          </a:xfrm>
          <a:prstGeom prst="rect">
            <a:avLst/>
          </a:prstGeom>
          <a:noFill/>
        </p:spPr>
        <p:txBody>
          <a:bodyPr wrap="square">
            <a:spAutoFit/>
          </a:bodyPr>
          <a:lstStyle/>
          <a:p>
            <a:pPr marL="285750" indent="-285750">
              <a:buFont typeface="Arial" panose="020B0604020202020204" pitchFamily="34" charset="0"/>
              <a:buChar char="•"/>
            </a:pPr>
            <a:r>
              <a:rPr lang="en-US" dirty="0"/>
              <a:t>Dual-source methods or multiple systems estimation</a:t>
            </a:r>
          </a:p>
          <a:p>
            <a:endParaRPr lang="en-US" dirty="0"/>
          </a:p>
          <a:p>
            <a:pPr marL="285750" indent="-285750">
              <a:buFont typeface="Arial" panose="020B0604020202020204" pitchFamily="34" charset="0"/>
              <a:buChar char="•"/>
            </a:pPr>
            <a:r>
              <a:rPr lang="en-US" dirty="0"/>
              <a:t>Useful approach for estimating an unknown population size using multiple samples/sources</a:t>
            </a:r>
          </a:p>
          <a:p>
            <a:endParaRPr lang="en-US" dirty="0"/>
          </a:p>
          <a:p>
            <a:pPr marL="285750" indent="-285750">
              <a:buFont typeface="Arial" panose="020B0604020202020204" pitchFamily="34" charset="0"/>
              <a:buChar char="•"/>
            </a:pPr>
            <a:r>
              <a:rPr lang="en-US" dirty="0"/>
              <a:t>First developed by ecologists</a:t>
            </a:r>
          </a:p>
          <a:p>
            <a:endParaRPr lang="en-US" dirty="0"/>
          </a:p>
          <a:p>
            <a:pPr marL="285750" indent="-285750">
              <a:buFont typeface="Arial" panose="020B0604020202020204" pitchFamily="34" charset="0"/>
              <a:buChar char="•"/>
            </a:pPr>
            <a:r>
              <a:rPr lang="en-US" dirty="0"/>
              <a:t>Now a key approach for quantifying hidden populations (e.g., number of victims of modern slavery, number of casualties in armed conflicts, number of injecting drug users)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HRDAG: Human Rights Data Analysis Group</a:t>
            </a:r>
          </a:p>
        </p:txBody>
      </p:sp>
      <p:sp>
        <p:nvSpPr>
          <p:cNvPr id="5" name="TextBox 4">
            <a:extLst>
              <a:ext uri="{FF2B5EF4-FFF2-40B4-BE49-F238E27FC236}">
                <a16:creationId xmlns:a16="http://schemas.microsoft.com/office/drawing/2014/main" id="{0AB1D8FB-028B-417C-BAD0-C825F61D7A3A}"/>
              </a:ext>
            </a:extLst>
          </p:cNvPr>
          <p:cNvSpPr txBox="1"/>
          <p:nvPr/>
        </p:nvSpPr>
        <p:spPr>
          <a:xfrm>
            <a:off x="3250676" y="4547735"/>
            <a:ext cx="1321324" cy="369332"/>
          </a:xfrm>
          <a:prstGeom prst="rect">
            <a:avLst/>
          </a:prstGeom>
          <a:noFill/>
        </p:spPr>
        <p:txBody>
          <a:bodyPr wrap="none" rtlCol="0">
            <a:spAutoFit/>
          </a:bodyPr>
          <a:lstStyle/>
          <a:p>
            <a:r>
              <a:rPr lang="en-US" dirty="0" err="1">
                <a:solidFill>
                  <a:schemeClr val="bg1"/>
                </a:solidFill>
              </a:rPr>
              <a:t>CAUSEweb</a:t>
            </a:r>
            <a:endParaRPr lang="en-US" dirty="0"/>
          </a:p>
        </p:txBody>
      </p:sp>
    </p:spTree>
    <p:extLst>
      <p:ext uri="{BB962C8B-B14F-4D97-AF65-F5344CB8AC3E}">
        <p14:creationId xmlns:p14="http://schemas.microsoft.com/office/powerpoint/2010/main" val="22336169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Capture-Recapture Methods</a:t>
            </a:r>
          </a:p>
        </p:txBody>
      </p:sp>
      <p:pic>
        <p:nvPicPr>
          <p:cNvPr id="4" name="Picture 3" descr="Picture of two fish bowls with goldfish inside.">
            <a:extLst>
              <a:ext uri="{FF2B5EF4-FFF2-40B4-BE49-F238E27FC236}">
                <a16:creationId xmlns:a16="http://schemas.microsoft.com/office/drawing/2014/main" id="{3176C525-8985-465C-B3A8-859BF4D1BABA}"/>
              </a:ext>
            </a:extLst>
          </p:cNvPr>
          <p:cNvPicPr>
            <a:picLocks noChangeAspect="1"/>
          </p:cNvPicPr>
          <p:nvPr/>
        </p:nvPicPr>
        <p:blipFill>
          <a:blip r:embed="rId3"/>
          <a:stretch>
            <a:fillRect/>
          </a:stretch>
        </p:blipFill>
        <p:spPr>
          <a:xfrm>
            <a:off x="0" y="1179576"/>
            <a:ext cx="9144000" cy="2784348"/>
          </a:xfrm>
          <a:prstGeom prst="rect">
            <a:avLst/>
          </a:prstGeom>
        </p:spPr>
      </p:pic>
      <p:pic>
        <p:nvPicPr>
          <p:cNvPr id="5" name="Picture 4">
            <a:extLst>
              <a:ext uri="{FF2B5EF4-FFF2-40B4-BE49-F238E27FC236}">
                <a16:creationId xmlns:a16="http://schemas.microsoft.com/office/drawing/2014/main" id="{20C92A9B-185B-42E0-A145-2ABCF56FB249}"/>
              </a:ext>
            </a:extLst>
          </p:cNvPr>
          <p:cNvPicPr>
            <a:picLocks noChangeAspect="1"/>
          </p:cNvPicPr>
          <p:nvPr/>
        </p:nvPicPr>
        <p:blipFill>
          <a:blip r:embed="rId4"/>
          <a:stretch>
            <a:fillRect/>
          </a:stretch>
        </p:blipFill>
        <p:spPr>
          <a:xfrm>
            <a:off x="321534" y="1330306"/>
            <a:ext cx="3524157" cy="1380810"/>
          </a:xfrm>
          <a:prstGeom prst="rect">
            <a:avLst/>
          </a:prstGeom>
        </p:spPr>
      </p:pic>
      <p:sp>
        <p:nvSpPr>
          <p:cNvPr id="8" name="TextBox 7">
            <a:extLst>
              <a:ext uri="{FF2B5EF4-FFF2-40B4-BE49-F238E27FC236}">
                <a16:creationId xmlns:a16="http://schemas.microsoft.com/office/drawing/2014/main" id="{D990FF2C-B887-4611-9BDC-656D95DF33F1}"/>
              </a:ext>
            </a:extLst>
          </p:cNvPr>
          <p:cNvSpPr txBox="1"/>
          <p:nvPr/>
        </p:nvSpPr>
        <p:spPr>
          <a:xfrm>
            <a:off x="6632642" y="3963924"/>
            <a:ext cx="2511358" cy="369332"/>
          </a:xfrm>
          <a:prstGeom prst="rect">
            <a:avLst/>
          </a:prstGeom>
          <a:noFill/>
        </p:spPr>
        <p:txBody>
          <a:bodyPr wrap="square" rtlCol="0">
            <a:spAutoFit/>
          </a:bodyPr>
          <a:lstStyle/>
          <a:p>
            <a:r>
              <a:rPr lang="en-US" dirty="0"/>
              <a:t>www.engineering.com</a:t>
            </a:r>
          </a:p>
        </p:txBody>
      </p:sp>
      <p:pic>
        <p:nvPicPr>
          <p:cNvPr id="3" name="Picture 2">
            <a:extLst>
              <a:ext uri="{FF2B5EF4-FFF2-40B4-BE49-F238E27FC236}">
                <a16:creationId xmlns:a16="http://schemas.microsoft.com/office/drawing/2014/main" id="{D9690840-CD94-4C64-BC10-D8CDD4BF45CC}"/>
              </a:ext>
            </a:extLst>
          </p:cNvPr>
          <p:cNvPicPr>
            <a:picLocks noChangeAspect="1"/>
          </p:cNvPicPr>
          <p:nvPr/>
        </p:nvPicPr>
        <p:blipFill>
          <a:blip r:embed="rId5"/>
          <a:stretch>
            <a:fillRect/>
          </a:stretch>
        </p:blipFill>
        <p:spPr>
          <a:xfrm>
            <a:off x="1461881" y="2341774"/>
            <a:ext cx="2383810" cy="1463040"/>
          </a:xfrm>
          <a:prstGeom prst="rect">
            <a:avLst/>
          </a:prstGeom>
        </p:spPr>
      </p:pic>
    </p:spTree>
    <p:extLst>
      <p:ext uri="{BB962C8B-B14F-4D97-AF65-F5344CB8AC3E}">
        <p14:creationId xmlns:p14="http://schemas.microsoft.com/office/powerpoint/2010/main" val="19389141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Data</a:t>
            </a:r>
          </a:p>
        </p:txBody>
      </p:sp>
    </p:spTree>
    <p:extLst>
      <p:ext uri="{BB962C8B-B14F-4D97-AF65-F5344CB8AC3E}">
        <p14:creationId xmlns:p14="http://schemas.microsoft.com/office/powerpoint/2010/main" val="366026331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Surveillance Data</a:t>
            </a:r>
          </a:p>
        </p:txBody>
      </p:sp>
      <p:sp>
        <p:nvSpPr>
          <p:cNvPr id="3" name="Content Placeholder 2"/>
          <p:cNvSpPr>
            <a:spLocks noGrp="1"/>
          </p:cNvSpPr>
          <p:nvPr>
            <p:ph type="body" sz="quarter" idx="10"/>
          </p:nvPr>
        </p:nvSpPr>
        <p:spPr>
          <a:xfrm>
            <a:off x="224476" y="1114376"/>
            <a:ext cx="5269832" cy="3341688"/>
          </a:xfrm>
        </p:spPr>
        <p:txBody>
          <a:bodyPr/>
          <a:lstStyle/>
          <a:p>
            <a:r>
              <a:rPr lang="en-US" sz="1800" dirty="0"/>
              <a:t>COVID-19 cases reported from public health departments using a </a:t>
            </a:r>
            <a:r>
              <a:rPr lang="en-US" sz="1800" b="1" dirty="0">
                <a:solidFill>
                  <a:srgbClr val="E28158"/>
                </a:solidFill>
              </a:rPr>
              <a:t>CDC standardized case report form </a:t>
            </a:r>
            <a:r>
              <a:rPr lang="en-US" sz="1800" dirty="0"/>
              <a:t>(CRF)</a:t>
            </a:r>
          </a:p>
          <a:p>
            <a:pPr marL="0" indent="0">
              <a:buNone/>
            </a:pPr>
            <a:endParaRPr lang="en-US" sz="1200" dirty="0"/>
          </a:p>
          <a:p>
            <a:r>
              <a:rPr lang="en-US" sz="1800" dirty="0"/>
              <a:t>Included cases with either a date of death during March 17–April 29, 2020, or with a missing date of death and available CDC report date during March 27–May 9, 2020</a:t>
            </a:r>
          </a:p>
          <a:p>
            <a:pPr marL="0" indent="0">
              <a:buNone/>
            </a:pPr>
            <a:endParaRPr lang="en-US" sz="1200" dirty="0"/>
          </a:p>
          <a:p>
            <a:r>
              <a:rPr lang="en-US" sz="1800" dirty="0"/>
              <a:t>10-day reporting lag determined using average difference between date of death and CDC report date among complete health care personnel cases</a:t>
            </a:r>
          </a:p>
        </p:txBody>
      </p:sp>
      <p:pic>
        <p:nvPicPr>
          <p:cNvPr id="5" name="Picture 4" descr="Icon representing standardized case report forms.">
            <a:extLst>
              <a:ext uri="{FF2B5EF4-FFF2-40B4-BE49-F238E27FC236}">
                <a16:creationId xmlns:a16="http://schemas.microsoft.com/office/drawing/2014/main" id="{57A0FD87-C588-4B92-B4C4-31B5D0022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687436"/>
            <a:ext cx="3657600" cy="3657600"/>
          </a:xfrm>
          <a:prstGeom prst="rect">
            <a:avLst/>
          </a:prstGeom>
        </p:spPr>
      </p:pic>
      <p:sp>
        <p:nvSpPr>
          <p:cNvPr id="6" name="TextBox 5">
            <a:extLst>
              <a:ext uri="{FF2B5EF4-FFF2-40B4-BE49-F238E27FC236}">
                <a16:creationId xmlns:a16="http://schemas.microsoft.com/office/drawing/2014/main" id="{4D845B4A-BBB9-4772-8F79-017BC2C5675E}"/>
              </a:ext>
            </a:extLst>
          </p:cNvPr>
          <p:cNvSpPr txBox="1"/>
          <p:nvPr/>
        </p:nvSpPr>
        <p:spPr>
          <a:xfrm rot="21148948">
            <a:off x="6626986" y="3178699"/>
            <a:ext cx="2758704" cy="261610"/>
          </a:xfrm>
          <a:prstGeom prst="rect">
            <a:avLst/>
          </a:prstGeom>
          <a:noFill/>
        </p:spPr>
        <p:txBody>
          <a:bodyPr wrap="square" rtlCol="0">
            <a:spAutoFit/>
          </a:bodyPr>
          <a:lstStyle/>
          <a:p>
            <a:r>
              <a:rPr lang="en-US" sz="1100" dirty="0"/>
              <a:t>Health Care Personnel: ?</a:t>
            </a:r>
            <a:endParaRPr lang="en-US" dirty="0"/>
          </a:p>
        </p:txBody>
      </p:sp>
    </p:spTree>
    <p:extLst>
      <p:ext uri="{BB962C8B-B14F-4D97-AF65-F5344CB8AC3E}">
        <p14:creationId xmlns:p14="http://schemas.microsoft.com/office/powerpoint/2010/main" val="362668080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 Report Data</a:t>
            </a:r>
          </a:p>
        </p:txBody>
      </p:sp>
      <p:sp>
        <p:nvSpPr>
          <p:cNvPr id="3" name="Content Placeholder 2"/>
          <p:cNvSpPr>
            <a:spLocks noGrp="1"/>
          </p:cNvSpPr>
          <p:nvPr>
            <p:ph type="body" sz="quarter" idx="10"/>
          </p:nvPr>
        </p:nvSpPr>
        <p:spPr>
          <a:xfrm>
            <a:off x="457200" y="1158875"/>
            <a:ext cx="3457074" cy="3341688"/>
          </a:xfrm>
        </p:spPr>
        <p:txBody>
          <a:bodyPr/>
          <a:lstStyle/>
          <a:p>
            <a:pPr marL="0" indent="0">
              <a:buClr>
                <a:srgbClr val="006A71"/>
              </a:buClr>
              <a:buNone/>
            </a:pPr>
            <a:r>
              <a:rPr lang="en-US" sz="2000" dirty="0"/>
              <a:t>Data abstracted from media reports were identified via</a:t>
            </a:r>
            <a:r>
              <a:rPr lang="en-US" sz="2000" dirty="0">
                <a:solidFill>
                  <a:srgbClr val="B0492D"/>
                </a:solidFill>
              </a:rPr>
              <a:t> web-scraping</a:t>
            </a:r>
            <a:r>
              <a:rPr lang="en-US" sz="2000" dirty="0">
                <a:solidFill>
                  <a:srgbClr val="C2461E"/>
                </a:solidFill>
              </a:rPr>
              <a:t> </a:t>
            </a:r>
            <a:r>
              <a:rPr lang="en-US" sz="2000" dirty="0"/>
              <a:t>techniques with date of death during March 17–April 29, 2020. </a:t>
            </a:r>
          </a:p>
          <a:p>
            <a:pPr marL="0" indent="0">
              <a:buClr>
                <a:srgbClr val="006A71"/>
              </a:buClr>
              <a:buNone/>
            </a:pPr>
            <a:endParaRPr lang="en-US" dirty="0"/>
          </a:p>
        </p:txBody>
      </p:sp>
      <p:pic>
        <p:nvPicPr>
          <p:cNvPr id="5" name="Picture 4" descr="Icon representing automated web-scraping techniques.">
            <a:extLst>
              <a:ext uri="{FF2B5EF4-FFF2-40B4-BE49-F238E27FC236}">
                <a16:creationId xmlns:a16="http://schemas.microsoft.com/office/drawing/2014/main" id="{8572AF59-BA2C-4DB5-AF0F-DF5AAA2E519E}"/>
              </a:ext>
            </a:extLst>
          </p:cNvPr>
          <p:cNvPicPr>
            <a:picLocks noChangeAspect="1"/>
          </p:cNvPicPr>
          <p:nvPr/>
        </p:nvPicPr>
        <p:blipFill rotWithShape="1">
          <a:blip r:embed="rId3">
            <a:extLst>
              <a:ext uri="{28A0092B-C50C-407E-A947-70E740481C1C}">
                <a14:useLocalDpi xmlns:a14="http://schemas.microsoft.com/office/drawing/2010/main" val="0"/>
              </a:ext>
            </a:extLst>
          </a:blip>
          <a:srcRect l="5041" r="34777"/>
          <a:stretch/>
        </p:blipFill>
        <p:spPr>
          <a:xfrm>
            <a:off x="4191511" y="-1"/>
            <a:ext cx="4952490" cy="493752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65C6B731-9393-4A76-AF06-ECFBEFBCFA87}"/>
              </a:ext>
            </a:extLst>
          </p:cNvPr>
          <p:cNvSpPr txBox="1"/>
          <p:nvPr/>
        </p:nvSpPr>
        <p:spPr>
          <a:xfrm>
            <a:off x="8133360" y="90563"/>
            <a:ext cx="830677" cy="230832"/>
          </a:xfrm>
          <a:prstGeom prst="rect">
            <a:avLst/>
          </a:prstGeom>
          <a:noFill/>
        </p:spPr>
        <p:txBody>
          <a:bodyPr wrap="none" rtlCol="0">
            <a:spAutoFit/>
          </a:bodyPr>
          <a:lstStyle/>
          <a:p>
            <a:r>
              <a:rPr lang="en-US" sz="900" dirty="0"/>
              <a:t>getblogo.com</a:t>
            </a:r>
          </a:p>
        </p:txBody>
      </p:sp>
    </p:spTree>
    <p:extLst>
      <p:ext uri="{BB962C8B-B14F-4D97-AF65-F5344CB8AC3E}">
        <p14:creationId xmlns:p14="http://schemas.microsoft.com/office/powerpoint/2010/main" val="236421798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Identification of Common Cases among Sources</a:t>
            </a:r>
          </a:p>
        </p:txBody>
      </p:sp>
      <p:pic>
        <p:nvPicPr>
          <p:cNvPr id="5" name="Picture 4" descr="Icon representing case report forms.">
            <a:extLst>
              <a:ext uri="{FF2B5EF4-FFF2-40B4-BE49-F238E27FC236}">
                <a16:creationId xmlns:a16="http://schemas.microsoft.com/office/drawing/2014/main" id="{D386A671-13B6-4ADE-B984-D19456E74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009" y="1158875"/>
            <a:ext cx="2465882" cy="2465882"/>
          </a:xfrm>
          <a:prstGeom prst="rect">
            <a:avLst/>
          </a:prstGeom>
        </p:spPr>
      </p:pic>
      <p:pic>
        <p:nvPicPr>
          <p:cNvPr id="6" name="Picture 5" descr="Icon representing web-scraping techniques.">
            <a:extLst>
              <a:ext uri="{FF2B5EF4-FFF2-40B4-BE49-F238E27FC236}">
                <a16:creationId xmlns:a16="http://schemas.microsoft.com/office/drawing/2014/main" id="{09B35029-C5D7-459B-AA22-CD829D523F57}"/>
              </a:ext>
            </a:extLst>
          </p:cNvPr>
          <p:cNvPicPr>
            <a:picLocks noChangeAspect="1"/>
          </p:cNvPicPr>
          <p:nvPr/>
        </p:nvPicPr>
        <p:blipFill rotWithShape="1">
          <a:blip r:embed="rId4">
            <a:extLst>
              <a:ext uri="{28A0092B-C50C-407E-A947-70E740481C1C}">
                <a14:useLocalDpi xmlns:a14="http://schemas.microsoft.com/office/drawing/2010/main" val="0"/>
              </a:ext>
            </a:extLst>
          </a:blip>
          <a:srcRect l="42920" t="24628" r="29736" b="23763"/>
          <a:stretch/>
        </p:blipFill>
        <p:spPr>
          <a:xfrm>
            <a:off x="6772257" y="1158875"/>
            <a:ext cx="2179322" cy="2468880"/>
          </a:xfrm>
          <a:prstGeom prst="rect">
            <a:avLst/>
          </a:prstGeom>
        </p:spPr>
      </p:pic>
      <p:sp>
        <p:nvSpPr>
          <p:cNvPr id="9" name="TextBox 8">
            <a:extLst>
              <a:ext uri="{FF2B5EF4-FFF2-40B4-BE49-F238E27FC236}">
                <a16:creationId xmlns:a16="http://schemas.microsoft.com/office/drawing/2014/main" id="{92CF0C6B-7774-44B7-AEC8-162A9A32084C}"/>
              </a:ext>
            </a:extLst>
          </p:cNvPr>
          <p:cNvSpPr txBox="1"/>
          <p:nvPr/>
        </p:nvSpPr>
        <p:spPr>
          <a:xfrm rot="21148948">
            <a:off x="4622839" y="2751416"/>
            <a:ext cx="2758704" cy="184666"/>
          </a:xfrm>
          <a:prstGeom prst="rect">
            <a:avLst/>
          </a:prstGeom>
          <a:noFill/>
        </p:spPr>
        <p:txBody>
          <a:bodyPr wrap="square" rtlCol="0">
            <a:spAutoFit/>
          </a:bodyPr>
          <a:lstStyle/>
          <a:p>
            <a:r>
              <a:rPr lang="en-US" sz="600"/>
              <a:t>Health Care Personnel: ???</a:t>
            </a:r>
          </a:p>
        </p:txBody>
      </p:sp>
      <p:cxnSp>
        <p:nvCxnSpPr>
          <p:cNvPr id="10" name="Connector: Curved 9">
            <a:extLst>
              <a:ext uri="{FF2B5EF4-FFF2-40B4-BE49-F238E27FC236}">
                <a16:creationId xmlns:a16="http://schemas.microsoft.com/office/drawing/2014/main" id="{49A5DFE6-A129-42ED-8873-7D0ACB817F23}"/>
              </a:ext>
            </a:extLst>
          </p:cNvPr>
          <p:cNvCxnSpPr>
            <a:cxnSpLocks/>
          </p:cNvCxnSpPr>
          <p:nvPr/>
        </p:nvCxnSpPr>
        <p:spPr>
          <a:xfrm flipV="1">
            <a:off x="5025582" y="3390643"/>
            <a:ext cx="1746675" cy="12300"/>
          </a:xfrm>
          <a:prstGeom prst="curvedConnector3">
            <a:avLst>
              <a:gd name="adj1" fmla="val 50000"/>
            </a:avLst>
          </a:prstGeom>
          <a:ln w="60325">
            <a:solidFill>
              <a:srgbClr val="F37D56"/>
            </a:solidFill>
            <a:headEnd type="triangle"/>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8B2BB6E3-1FA2-4309-A129-65F41A4E47BD}"/>
              </a:ext>
            </a:extLst>
          </p:cNvPr>
          <p:cNvSpPr txBox="1"/>
          <p:nvPr/>
        </p:nvSpPr>
        <p:spPr>
          <a:xfrm>
            <a:off x="192421" y="1158875"/>
            <a:ext cx="2850011" cy="369332"/>
          </a:xfrm>
          <a:prstGeom prst="rect">
            <a:avLst/>
          </a:prstGeom>
          <a:noFill/>
        </p:spPr>
        <p:txBody>
          <a:bodyPr wrap="none" rtlCol="0">
            <a:spAutoFit/>
          </a:bodyPr>
          <a:lstStyle/>
          <a:p>
            <a:r>
              <a:rPr lang="en-US" b="1" dirty="0">
                <a:solidFill>
                  <a:srgbClr val="000000"/>
                </a:solidFill>
                <a:latin typeface="Calibri" panose="020F0502020204030204" pitchFamily="34" charset="0"/>
              </a:rPr>
              <a:t>Probabilistic Record Linkage</a:t>
            </a:r>
          </a:p>
        </p:txBody>
      </p:sp>
      <p:sp>
        <p:nvSpPr>
          <p:cNvPr id="12" name="TextBox 11">
            <a:extLst>
              <a:ext uri="{FF2B5EF4-FFF2-40B4-BE49-F238E27FC236}">
                <a16:creationId xmlns:a16="http://schemas.microsoft.com/office/drawing/2014/main" id="{D6EF25E9-F41F-4486-83CB-7A06DD5678E0}"/>
              </a:ext>
            </a:extLst>
          </p:cNvPr>
          <p:cNvSpPr txBox="1"/>
          <p:nvPr/>
        </p:nvSpPr>
        <p:spPr>
          <a:xfrm>
            <a:off x="192421" y="1636317"/>
            <a:ext cx="2804614" cy="1446550"/>
          </a:xfrm>
          <a:prstGeom prst="rect">
            <a:avLst/>
          </a:prstGeom>
          <a:noFill/>
        </p:spPr>
        <p:txBody>
          <a:bodyPr wrap="none" rtlCol="0">
            <a:spAutoFit/>
          </a:bodyPr>
          <a:lstStyle/>
          <a:p>
            <a:r>
              <a:rPr lang="en-US" sz="1400" dirty="0"/>
              <a:t>Similarity scores based on</a:t>
            </a:r>
          </a:p>
          <a:p>
            <a:pPr marL="342900" indent="-342900">
              <a:buFont typeface="Arial" panose="020B0604020202020204" pitchFamily="34" charset="0"/>
              <a:buChar char="•"/>
            </a:pPr>
            <a:r>
              <a:rPr lang="en-US" sz="1400" dirty="0"/>
              <a:t>date of death</a:t>
            </a:r>
          </a:p>
          <a:p>
            <a:pPr marL="342900" indent="-342900">
              <a:buFont typeface="Arial" panose="020B0604020202020204" pitchFamily="34" charset="0"/>
              <a:buChar char="•"/>
            </a:pPr>
            <a:r>
              <a:rPr lang="en-US" sz="1400" dirty="0"/>
              <a:t>age</a:t>
            </a:r>
          </a:p>
          <a:p>
            <a:pPr marL="342900" indent="-342900">
              <a:buFont typeface="Arial" panose="020B0604020202020204" pitchFamily="34" charset="0"/>
              <a:buChar char="•"/>
            </a:pPr>
            <a:r>
              <a:rPr lang="en-US" sz="1400" dirty="0"/>
              <a:t>gender</a:t>
            </a:r>
          </a:p>
          <a:p>
            <a:pPr marL="342900" indent="-342900">
              <a:buFont typeface="Arial" panose="020B0604020202020204" pitchFamily="34" charset="0"/>
              <a:buChar char="•"/>
            </a:pPr>
            <a:r>
              <a:rPr lang="en-US" sz="1400" dirty="0"/>
              <a:t>county and state of residence</a:t>
            </a:r>
          </a:p>
          <a:p>
            <a:endParaRPr lang="en-US" dirty="0">
              <a:solidFill>
                <a:srgbClr val="000000"/>
              </a:solidFill>
              <a:latin typeface="Calibri" panose="020F0502020204030204" pitchFamily="34" charset="0"/>
            </a:endParaRPr>
          </a:p>
        </p:txBody>
      </p:sp>
      <p:sp>
        <p:nvSpPr>
          <p:cNvPr id="15" name="TextBox 14">
            <a:extLst>
              <a:ext uri="{FF2B5EF4-FFF2-40B4-BE49-F238E27FC236}">
                <a16:creationId xmlns:a16="http://schemas.microsoft.com/office/drawing/2014/main" id="{0E02EC7B-E8DF-48CB-AB4A-6B7AFF4FC6B8}"/>
              </a:ext>
            </a:extLst>
          </p:cNvPr>
          <p:cNvSpPr txBox="1"/>
          <p:nvPr/>
        </p:nvSpPr>
        <p:spPr>
          <a:xfrm>
            <a:off x="192421" y="3015129"/>
            <a:ext cx="2886239" cy="1015663"/>
          </a:xfrm>
          <a:prstGeom prst="rect">
            <a:avLst/>
          </a:prstGeom>
          <a:noFill/>
        </p:spPr>
        <p:txBody>
          <a:bodyPr wrap="none" rtlCol="0">
            <a:spAutoFit/>
          </a:bodyPr>
          <a:lstStyle/>
          <a:p>
            <a:r>
              <a:rPr lang="en-US" sz="1400" dirty="0"/>
              <a:t>Manual review</a:t>
            </a:r>
          </a:p>
          <a:p>
            <a:pPr marL="342900" indent="-342900">
              <a:buFont typeface="Arial" panose="020B0604020202020204" pitchFamily="34" charset="0"/>
              <a:buChar char="•"/>
            </a:pPr>
            <a:r>
              <a:rPr lang="en-US" sz="1400" dirty="0"/>
              <a:t>patient race/ethnicity</a:t>
            </a:r>
          </a:p>
          <a:p>
            <a:pPr marL="342900" indent="-342900">
              <a:buFont typeface="Arial" panose="020B0604020202020204" pitchFamily="34" charset="0"/>
              <a:buChar char="•"/>
            </a:pPr>
            <a:r>
              <a:rPr lang="en-US" sz="1400" dirty="0"/>
              <a:t>underlying medical conditions</a:t>
            </a:r>
          </a:p>
          <a:p>
            <a:endParaRPr lang="en-US" dirty="0">
              <a:solidFill>
                <a:srgbClr val="000000"/>
              </a:solidFill>
              <a:latin typeface="Calibri" panose="020F0502020204030204" pitchFamily="34" charset="0"/>
            </a:endParaRPr>
          </a:p>
        </p:txBody>
      </p:sp>
      <p:sp>
        <p:nvSpPr>
          <p:cNvPr id="17" name="TextBox 16">
            <a:extLst>
              <a:ext uri="{FF2B5EF4-FFF2-40B4-BE49-F238E27FC236}">
                <a16:creationId xmlns:a16="http://schemas.microsoft.com/office/drawing/2014/main" id="{DC8DA17B-4C4A-413E-BB4D-8E0408B5661B}"/>
              </a:ext>
            </a:extLst>
          </p:cNvPr>
          <p:cNvSpPr txBox="1"/>
          <p:nvPr/>
        </p:nvSpPr>
        <p:spPr>
          <a:xfrm>
            <a:off x="1635540" y="4020382"/>
            <a:ext cx="4572000" cy="738664"/>
          </a:xfrm>
          <a:prstGeom prst="rect">
            <a:avLst/>
          </a:prstGeom>
          <a:noFill/>
        </p:spPr>
        <p:txBody>
          <a:bodyPr wrap="square">
            <a:spAutoFit/>
          </a:bodyPr>
          <a:lstStyle/>
          <a:p>
            <a:r>
              <a:rPr lang="en-US" sz="1400" dirty="0"/>
              <a:t>Final matched health care personnel cases</a:t>
            </a:r>
          </a:p>
          <a:p>
            <a:pPr marL="285750" indent="-285750">
              <a:buFont typeface="Arial" panose="020B0604020202020204" pitchFamily="34" charset="0"/>
              <a:buChar char="•"/>
            </a:pPr>
            <a:r>
              <a:rPr lang="en-US" sz="1400" dirty="0"/>
              <a:t>matched in at least 4 of the 5 factors</a:t>
            </a:r>
          </a:p>
          <a:p>
            <a:pPr marL="285750" indent="-285750">
              <a:buFont typeface="Arial" panose="020B0604020202020204" pitchFamily="34" charset="0"/>
              <a:buChar char="•"/>
            </a:pPr>
            <a:r>
              <a:rPr lang="en-US" sz="1400" dirty="0"/>
              <a:t>without disagreement in manual review</a:t>
            </a:r>
          </a:p>
        </p:txBody>
      </p:sp>
    </p:spTree>
    <p:extLst>
      <p:ext uri="{BB962C8B-B14F-4D97-AF65-F5344CB8AC3E}">
        <p14:creationId xmlns:p14="http://schemas.microsoft.com/office/powerpoint/2010/main" val="323591282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Primary Results</a:t>
            </a:r>
          </a:p>
        </p:txBody>
      </p:sp>
    </p:spTree>
    <p:extLst>
      <p:ext uri="{BB962C8B-B14F-4D97-AF65-F5344CB8AC3E}">
        <p14:creationId xmlns:p14="http://schemas.microsoft.com/office/powerpoint/2010/main" val="272810785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Chapman Estimator</a:t>
            </a:r>
          </a:p>
        </p:txBody>
      </p:sp>
      <p:sp>
        <p:nvSpPr>
          <p:cNvPr id="5" name="TextBox 4">
            <a:extLst>
              <a:ext uri="{FF2B5EF4-FFF2-40B4-BE49-F238E27FC236}">
                <a16:creationId xmlns:a16="http://schemas.microsoft.com/office/drawing/2014/main" id="{3DE41C2B-D7D0-4A0B-863C-20CE400DB920}"/>
              </a:ext>
            </a:extLst>
          </p:cNvPr>
          <p:cNvSpPr txBox="1"/>
          <p:nvPr/>
        </p:nvSpPr>
        <p:spPr>
          <a:xfrm>
            <a:off x="585536" y="895570"/>
            <a:ext cx="6858000" cy="369332"/>
          </a:xfrm>
          <a:prstGeom prst="rect">
            <a:avLst/>
          </a:prstGeom>
          <a:noFill/>
        </p:spPr>
        <p:txBody>
          <a:bodyPr wrap="square" rtlCol="0">
            <a:spAutoFit/>
          </a:bodyPr>
          <a:lstStyle/>
          <a:p>
            <a:r>
              <a:rPr lang="en-US" sz="1800" dirty="0"/>
              <a:t>with 0.5 transformed logit 95% confidence interval (</a:t>
            </a:r>
            <a:r>
              <a:rPr lang="en-US" sz="1800" dirty="0" err="1"/>
              <a:t>Sadinle</a:t>
            </a:r>
            <a:r>
              <a:rPr lang="en-US" sz="1800" dirty="0"/>
              <a:t>, 2009)</a:t>
            </a:r>
            <a:endParaRPr lang="en-US" dirty="0">
              <a:solidFill>
                <a:srgbClr val="000000"/>
              </a:solidFill>
              <a:latin typeface="Calibri" panose="020F0502020204030204" pitchFamily="34" charset="0"/>
            </a:endParaRPr>
          </a:p>
        </p:txBody>
      </p:sp>
      <p:sp>
        <p:nvSpPr>
          <p:cNvPr id="9" name="Content Placeholder 2">
            <a:extLst>
              <a:ext uri="{FF2B5EF4-FFF2-40B4-BE49-F238E27FC236}">
                <a16:creationId xmlns:a16="http://schemas.microsoft.com/office/drawing/2014/main" id="{76FE5650-6C53-45C1-8E95-BAB5D425C6A4}"/>
              </a:ext>
            </a:extLst>
          </p:cNvPr>
          <p:cNvSpPr txBox="1">
            <a:spLocks/>
          </p:cNvSpPr>
          <p:nvPr/>
        </p:nvSpPr>
        <p:spPr>
          <a:xfrm>
            <a:off x="457200" y="1358511"/>
            <a:ext cx="10789693" cy="901533"/>
          </a:xfrm>
          <a:prstGeom prst="rect">
            <a:avLst/>
          </a:prstGeom>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‘nearly unbiased estimator’</a:t>
            </a:r>
          </a:p>
          <a:p>
            <a:r>
              <a:rPr lang="en-US" sz="1800" dirty="0"/>
              <a:t>adjusts the Lincoln-Peterson estimate by diminishing small sample bias </a:t>
            </a:r>
          </a:p>
        </p:txBody>
      </p:sp>
      <p:pic>
        <p:nvPicPr>
          <p:cNvPr id="7" name="Picture 6">
            <a:extLst>
              <a:ext uri="{FF2B5EF4-FFF2-40B4-BE49-F238E27FC236}">
                <a16:creationId xmlns:a16="http://schemas.microsoft.com/office/drawing/2014/main" id="{86A9078F-3626-4584-90CA-2771F94E96CF}"/>
              </a:ext>
            </a:extLst>
          </p:cNvPr>
          <p:cNvPicPr>
            <a:picLocks noChangeAspect="1"/>
          </p:cNvPicPr>
          <p:nvPr/>
        </p:nvPicPr>
        <p:blipFill>
          <a:blip r:embed="rId3"/>
          <a:stretch>
            <a:fillRect/>
          </a:stretch>
        </p:blipFill>
        <p:spPr>
          <a:xfrm>
            <a:off x="457200" y="2260044"/>
            <a:ext cx="2590171" cy="2048410"/>
          </a:xfrm>
          <a:prstGeom prst="rect">
            <a:avLst/>
          </a:prstGeom>
        </p:spPr>
      </p:pic>
      <p:cxnSp>
        <p:nvCxnSpPr>
          <p:cNvPr id="12" name="Straight Arrow Connector 11">
            <a:extLst>
              <a:ext uri="{FF2B5EF4-FFF2-40B4-BE49-F238E27FC236}">
                <a16:creationId xmlns:a16="http://schemas.microsoft.com/office/drawing/2014/main" id="{56C020B6-66FB-48F1-B82B-3272641F0F47}"/>
              </a:ext>
            </a:extLst>
          </p:cNvPr>
          <p:cNvCxnSpPr>
            <a:cxnSpLocks/>
          </p:cNvCxnSpPr>
          <p:nvPr/>
        </p:nvCxnSpPr>
        <p:spPr>
          <a:xfrm>
            <a:off x="1522946" y="3428628"/>
            <a:ext cx="0" cy="12235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C422A45-8C19-4AB5-BFEA-B8E171BB9325}"/>
              </a:ext>
            </a:extLst>
          </p:cNvPr>
          <p:cNvCxnSpPr>
            <a:cxnSpLocks/>
          </p:cNvCxnSpPr>
          <p:nvPr/>
        </p:nvCxnSpPr>
        <p:spPr>
          <a:xfrm>
            <a:off x="1752285" y="3057497"/>
            <a:ext cx="16687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3206ECC-66C5-4B6C-A21B-5C84252B7CAA}"/>
              </a:ext>
            </a:extLst>
          </p:cNvPr>
          <p:cNvSpPr txBox="1"/>
          <p:nvPr/>
        </p:nvSpPr>
        <p:spPr>
          <a:xfrm>
            <a:off x="3421026" y="2892954"/>
            <a:ext cx="304892" cy="369332"/>
          </a:xfrm>
          <a:prstGeom prst="rect">
            <a:avLst/>
          </a:prstGeom>
          <a:noFill/>
        </p:spPr>
        <p:txBody>
          <a:bodyPr wrap="none" rtlCol="0">
            <a:spAutoFit/>
          </a:bodyPr>
          <a:lstStyle/>
          <a:p>
            <a:r>
              <a:rPr lang="en-US" dirty="0"/>
              <a:t>K</a:t>
            </a:r>
          </a:p>
        </p:txBody>
      </p:sp>
      <p:sp>
        <p:nvSpPr>
          <p:cNvPr id="18" name="TextBox 17">
            <a:extLst>
              <a:ext uri="{FF2B5EF4-FFF2-40B4-BE49-F238E27FC236}">
                <a16:creationId xmlns:a16="http://schemas.microsoft.com/office/drawing/2014/main" id="{92C15505-6C89-4EE7-9A87-ECC8063EF858}"/>
              </a:ext>
            </a:extLst>
          </p:cNvPr>
          <p:cNvSpPr txBox="1"/>
          <p:nvPr/>
        </p:nvSpPr>
        <p:spPr>
          <a:xfrm>
            <a:off x="1369699" y="4652211"/>
            <a:ext cx="306494" cy="369332"/>
          </a:xfrm>
          <a:prstGeom prst="rect">
            <a:avLst/>
          </a:prstGeom>
          <a:noFill/>
        </p:spPr>
        <p:txBody>
          <a:bodyPr wrap="none" rtlCol="0">
            <a:spAutoFit/>
          </a:bodyPr>
          <a:lstStyle/>
          <a:p>
            <a:r>
              <a:rPr lang="en-US" dirty="0"/>
              <a:t>n</a:t>
            </a:r>
          </a:p>
        </p:txBody>
      </p:sp>
      <p:sp>
        <p:nvSpPr>
          <p:cNvPr id="19" name="TextBox 18">
            <a:extLst>
              <a:ext uri="{FF2B5EF4-FFF2-40B4-BE49-F238E27FC236}">
                <a16:creationId xmlns:a16="http://schemas.microsoft.com/office/drawing/2014/main" id="{49266A51-4EA9-4042-B19E-B43A087302F0}"/>
              </a:ext>
            </a:extLst>
          </p:cNvPr>
          <p:cNvSpPr txBox="1"/>
          <p:nvPr/>
        </p:nvSpPr>
        <p:spPr>
          <a:xfrm>
            <a:off x="1955247" y="3313644"/>
            <a:ext cx="288862" cy="369332"/>
          </a:xfrm>
          <a:prstGeom prst="rect">
            <a:avLst/>
          </a:prstGeom>
          <a:noFill/>
        </p:spPr>
        <p:txBody>
          <a:bodyPr wrap="none" rtlCol="0">
            <a:spAutoFit/>
          </a:bodyPr>
          <a:lstStyle/>
          <a:p>
            <a:r>
              <a:rPr lang="en-US" dirty="0"/>
              <a:t>k</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969B4DF-F6E6-4925-8912-EC4472DD3BB0}"/>
                  </a:ext>
                </a:extLst>
              </p:cNvPr>
              <p:cNvSpPr txBox="1"/>
              <p:nvPr/>
            </p:nvSpPr>
            <p:spPr>
              <a:xfrm>
                <a:off x="3911438" y="2428837"/>
                <a:ext cx="323569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101010"/>
                          </a:solidFill>
                          <a:latin typeface="Cambria Math" panose="02040503050406030204" pitchFamily="18" charset="0"/>
                        </a:rPr>
                        <m:t>𝑆𝑡𝑎𝑛𝑑𝑎𝑟𝑑</m:t>
                      </m:r>
                      <m:r>
                        <a:rPr lang="en-US" b="0" i="1" smtClean="0">
                          <a:solidFill>
                            <a:srgbClr val="101010"/>
                          </a:solidFill>
                          <a:latin typeface="Cambria Math" panose="02040503050406030204" pitchFamily="18" charset="0"/>
                        </a:rPr>
                        <m:t> </m:t>
                      </m:r>
                      <m:r>
                        <a:rPr lang="en-US" b="0" i="1" smtClean="0">
                          <a:solidFill>
                            <a:srgbClr val="101010"/>
                          </a:solidFill>
                          <a:latin typeface="Cambria Math" panose="02040503050406030204" pitchFamily="18" charset="0"/>
                        </a:rPr>
                        <m:t>𝐿𝑖𝑛𝑐𝑜𝑙𝑛</m:t>
                      </m:r>
                      <m:r>
                        <a:rPr lang="en-US" b="0" i="1" smtClean="0">
                          <a:solidFill>
                            <a:srgbClr val="101010"/>
                          </a:solidFill>
                          <a:latin typeface="Cambria Math" panose="02040503050406030204" pitchFamily="18" charset="0"/>
                        </a:rPr>
                        <m:t>−</m:t>
                      </m:r>
                      <m:r>
                        <a:rPr lang="en-US" b="0" i="1" smtClean="0">
                          <a:solidFill>
                            <a:srgbClr val="101010"/>
                          </a:solidFill>
                          <a:latin typeface="Cambria Math" panose="02040503050406030204" pitchFamily="18" charset="0"/>
                        </a:rPr>
                        <m:t>𝑃𝑒𝑡𝑒𝑟𝑠𝑜𝑛</m:t>
                      </m:r>
                      <m:r>
                        <a:rPr lang="en-US" b="0" i="1" smtClean="0">
                          <a:solidFill>
                            <a:srgbClr val="101010"/>
                          </a:solidFill>
                          <a:latin typeface="Cambria Math" panose="02040503050406030204" pitchFamily="18" charset="0"/>
                        </a:rPr>
                        <m:t>:  </m:t>
                      </m:r>
                    </m:oMath>
                  </m:oMathPara>
                </a14:m>
                <a:endParaRPr lang="en-US" dirty="0">
                  <a:solidFill>
                    <a:srgbClr val="101010"/>
                  </a:solidFill>
                </a:endParaRPr>
              </a:p>
            </p:txBody>
          </p:sp>
        </mc:Choice>
        <mc:Fallback xmlns="">
          <p:sp>
            <p:nvSpPr>
              <p:cNvPr id="20" name="TextBox 19">
                <a:extLst>
                  <a:ext uri="{FF2B5EF4-FFF2-40B4-BE49-F238E27FC236}">
                    <a16:creationId xmlns:a16="http://schemas.microsoft.com/office/drawing/2014/main" id="{7969B4DF-F6E6-4925-8912-EC4472DD3BB0}"/>
                  </a:ext>
                </a:extLst>
              </p:cNvPr>
              <p:cNvSpPr txBox="1">
                <a:spLocks noRot="1" noChangeAspect="1" noMove="1" noResize="1" noEditPoints="1" noAdjustHandles="1" noChangeArrowheads="1" noChangeShapeType="1" noTextEdit="1"/>
              </p:cNvSpPr>
              <p:nvPr/>
            </p:nvSpPr>
            <p:spPr>
              <a:xfrm>
                <a:off x="3911438" y="2428837"/>
                <a:ext cx="3235693" cy="276999"/>
              </a:xfrm>
              <a:prstGeom prst="rect">
                <a:avLst/>
              </a:prstGeom>
              <a:blipFill>
                <a:blip r:embed="rId6"/>
                <a:stretch>
                  <a:fillRect l="-1321" b="-6522"/>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D2A8C122-62A2-4D6F-A935-A7145CEC32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7131" y="2310256"/>
            <a:ext cx="987728" cy="514160"/>
          </a:xfrm>
          <a:prstGeom prst="rect">
            <a:avLst/>
          </a:prstGeom>
        </p:spPr>
      </p:pic>
      <p:pic>
        <p:nvPicPr>
          <p:cNvPr id="23" name="Picture 22">
            <a:extLst>
              <a:ext uri="{FF2B5EF4-FFF2-40B4-BE49-F238E27FC236}">
                <a16:creationId xmlns:a16="http://schemas.microsoft.com/office/drawing/2014/main" id="{039772DB-C3CD-4EBC-A371-43B008AAF71F}"/>
              </a:ext>
            </a:extLst>
          </p:cNvPr>
          <p:cNvPicPr>
            <a:picLocks noChangeAspect="1"/>
          </p:cNvPicPr>
          <p:nvPr/>
        </p:nvPicPr>
        <p:blipFill>
          <a:blip r:embed="rId8"/>
          <a:stretch>
            <a:fillRect/>
          </a:stretch>
        </p:blipFill>
        <p:spPr>
          <a:xfrm>
            <a:off x="4903030" y="3024806"/>
            <a:ext cx="2920629" cy="658170"/>
          </a:xfrm>
          <a:prstGeom prst="rect">
            <a:avLst/>
          </a:prstGeom>
        </p:spPr>
      </p:pic>
      <p:sp>
        <p:nvSpPr>
          <p:cNvPr id="24" name="TextBox 23">
            <a:extLst>
              <a:ext uri="{FF2B5EF4-FFF2-40B4-BE49-F238E27FC236}">
                <a16:creationId xmlns:a16="http://schemas.microsoft.com/office/drawing/2014/main" id="{D044C2E5-2B9E-42B6-9E67-70541B96F97F}"/>
              </a:ext>
            </a:extLst>
          </p:cNvPr>
          <p:cNvSpPr txBox="1"/>
          <p:nvPr/>
        </p:nvSpPr>
        <p:spPr>
          <a:xfrm>
            <a:off x="4270463" y="4040419"/>
            <a:ext cx="4185761" cy="646331"/>
          </a:xfrm>
          <a:prstGeom prst="rect">
            <a:avLst/>
          </a:prstGeom>
          <a:noFill/>
        </p:spPr>
        <p:txBody>
          <a:bodyPr wrap="none" rtlCol="0">
            <a:spAutoFit/>
          </a:bodyPr>
          <a:lstStyle/>
          <a:p>
            <a:r>
              <a:rPr lang="en-US" sz="3600" dirty="0">
                <a:solidFill>
                  <a:srgbClr val="000000"/>
                </a:solidFill>
                <a:effectLst/>
                <a:latin typeface="Times New Roman" panose="02020603050405020304" pitchFamily="18" charset="0"/>
                <a:ea typeface="Times New Roman" panose="02020603050405020304" pitchFamily="18" charset="0"/>
              </a:rPr>
              <a:t>=1161 	(862, 1695)</a:t>
            </a:r>
            <a:endParaRPr lang="en-US" sz="3600" dirty="0"/>
          </a:p>
        </p:txBody>
      </p:sp>
    </p:spTree>
    <p:extLst>
      <p:ext uri="{BB962C8B-B14F-4D97-AF65-F5344CB8AC3E}">
        <p14:creationId xmlns:p14="http://schemas.microsoft.com/office/powerpoint/2010/main" val="60274861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648C8F-E3E8-4F45-8489-704E38AE17FD}"/>
              </a:ext>
            </a:extLst>
          </p:cNvPr>
          <p:cNvPicPr>
            <a:picLocks noChangeAspect="1"/>
          </p:cNvPicPr>
          <p:nvPr/>
        </p:nvPicPr>
        <p:blipFill>
          <a:blip r:embed="rId3"/>
          <a:stretch>
            <a:fillRect/>
          </a:stretch>
        </p:blipFill>
        <p:spPr>
          <a:xfrm>
            <a:off x="0" y="0"/>
            <a:ext cx="9144000" cy="5143500"/>
          </a:xfrm>
          <a:prstGeom prst="rect">
            <a:avLst/>
          </a:prstGeom>
        </p:spPr>
      </p:pic>
      <p:sp>
        <p:nvSpPr>
          <p:cNvPr id="16" name="Title 15"/>
          <p:cNvSpPr>
            <a:spLocks noGrp="1"/>
          </p:cNvSpPr>
          <p:nvPr>
            <p:ph type="title"/>
          </p:nvPr>
        </p:nvSpPr>
        <p:spPr>
          <a:xfrm>
            <a:off x="457200" y="205979"/>
            <a:ext cx="4580021" cy="952896"/>
          </a:xfrm>
          <a:solidFill>
            <a:schemeClr val="bg2"/>
          </a:solidFill>
        </p:spPr>
        <p:txBody>
          <a:bodyPr anchor="ctr"/>
          <a:lstStyle/>
          <a:p>
            <a:r>
              <a:rPr lang="en-US" dirty="0"/>
              <a:t>Assumption Violations</a:t>
            </a:r>
          </a:p>
        </p:txBody>
      </p:sp>
      <p:sp>
        <p:nvSpPr>
          <p:cNvPr id="5" name="Content Placeholder 2">
            <a:extLst>
              <a:ext uri="{FF2B5EF4-FFF2-40B4-BE49-F238E27FC236}">
                <a16:creationId xmlns:a16="http://schemas.microsoft.com/office/drawing/2014/main" id="{E94C55C3-62E8-421B-8AEA-6FE7920EEF10}"/>
              </a:ext>
            </a:extLst>
          </p:cNvPr>
          <p:cNvSpPr>
            <a:spLocks noGrp="1"/>
          </p:cNvSpPr>
          <p:nvPr>
            <p:ph type="body" sz="quarter" idx="10"/>
          </p:nvPr>
        </p:nvSpPr>
        <p:spPr>
          <a:xfrm>
            <a:off x="457200" y="1158875"/>
            <a:ext cx="4580021" cy="3341688"/>
          </a:xfrm>
          <a:solidFill>
            <a:schemeClr val="bg2"/>
          </a:solidFill>
        </p:spPr>
        <p:txBody>
          <a:bodyPr>
            <a:normAutofit fontScale="85000" lnSpcReduction="20000"/>
          </a:bodyPr>
          <a:lstStyle/>
          <a:p>
            <a:r>
              <a:rPr lang="en-US" sz="1800" dirty="0"/>
              <a:t>The reliability of the </a:t>
            </a:r>
            <a:r>
              <a:rPr lang="en-US" sz="1800" b="1" dirty="0"/>
              <a:t>Chapman estimator </a:t>
            </a:r>
            <a:r>
              <a:rPr lang="en-US" sz="1800" dirty="0"/>
              <a:t>depends on the following assumptions</a:t>
            </a:r>
          </a:p>
          <a:p>
            <a:pPr lvl="1"/>
            <a:r>
              <a:rPr lang="en-US" sz="1800" dirty="0"/>
              <a:t>total population size is invariant between sources</a:t>
            </a:r>
          </a:p>
          <a:p>
            <a:pPr lvl="1"/>
            <a:r>
              <a:rPr lang="en-US" sz="1800" b="1" dirty="0"/>
              <a:t>homogenous capture probability</a:t>
            </a:r>
            <a:endParaRPr lang="en-US" sz="1800" dirty="0"/>
          </a:p>
          <a:p>
            <a:pPr lvl="1"/>
            <a:r>
              <a:rPr lang="en-US" sz="1800" b="1" dirty="0"/>
              <a:t>capture sources are independent of one another </a:t>
            </a:r>
          </a:p>
          <a:p>
            <a:pPr lvl="1"/>
            <a:r>
              <a:rPr lang="en-US" sz="1800" dirty="0"/>
              <a:t>perfect matching between sources </a:t>
            </a:r>
          </a:p>
          <a:p>
            <a:pPr marL="0" indent="0">
              <a:buNone/>
            </a:pPr>
            <a:endParaRPr lang="en-US" sz="1800" dirty="0"/>
          </a:p>
          <a:p>
            <a:r>
              <a:rPr lang="en-US" sz="1800" b="1" dirty="0"/>
              <a:t>Potential violations</a:t>
            </a:r>
            <a:r>
              <a:rPr lang="en-US" sz="1800" dirty="0"/>
              <a:t> were expected</a:t>
            </a:r>
          </a:p>
          <a:p>
            <a:pPr lvl="1"/>
            <a:r>
              <a:rPr lang="en-US" sz="1800" b="1" dirty="0"/>
              <a:t>some states more likely to have strong media coverage </a:t>
            </a:r>
            <a:r>
              <a:rPr lang="en-US" sz="1800" dirty="0"/>
              <a:t>of health care personnel related deaths during March 17–April 29, 2020 </a:t>
            </a:r>
          </a:p>
          <a:p>
            <a:pPr lvl="1"/>
            <a:r>
              <a:rPr lang="en-US" sz="1800" b="1" dirty="0"/>
              <a:t>other states known to produce more accurate surveillance reports </a:t>
            </a:r>
          </a:p>
        </p:txBody>
      </p:sp>
      <p:sp>
        <p:nvSpPr>
          <p:cNvPr id="6" name="TextBox 5">
            <a:extLst>
              <a:ext uri="{FF2B5EF4-FFF2-40B4-BE49-F238E27FC236}">
                <a16:creationId xmlns:a16="http://schemas.microsoft.com/office/drawing/2014/main" id="{9D6CD079-FC75-40D8-82DA-868E17A91497}"/>
              </a:ext>
            </a:extLst>
          </p:cNvPr>
          <p:cNvSpPr txBox="1"/>
          <p:nvPr/>
        </p:nvSpPr>
        <p:spPr>
          <a:xfrm>
            <a:off x="7762659" y="4500563"/>
            <a:ext cx="1213281" cy="369332"/>
          </a:xfrm>
          <a:prstGeom prst="rect">
            <a:avLst/>
          </a:prstGeom>
          <a:noFill/>
        </p:spPr>
        <p:txBody>
          <a:bodyPr wrap="none" rtlCol="0">
            <a:spAutoFit/>
          </a:bodyPr>
          <a:lstStyle/>
          <a:p>
            <a:r>
              <a:rPr lang="en-US" dirty="0"/>
              <a:t>ThoughtCo</a:t>
            </a:r>
          </a:p>
        </p:txBody>
      </p:sp>
    </p:spTree>
    <p:extLst>
      <p:ext uri="{BB962C8B-B14F-4D97-AF65-F5344CB8AC3E}">
        <p14:creationId xmlns:p14="http://schemas.microsoft.com/office/powerpoint/2010/main" val="19899125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410564079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Sensitivity Analyses</a:t>
            </a:r>
          </a:p>
        </p:txBody>
      </p:sp>
    </p:spTree>
    <p:extLst>
      <p:ext uri="{BB962C8B-B14F-4D97-AF65-F5344CB8AC3E}">
        <p14:creationId xmlns:p14="http://schemas.microsoft.com/office/powerpoint/2010/main" val="183946518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Sensitivity Analyses</a:t>
            </a:r>
          </a:p>
        </p:txBody>
      </p:sp>
      <p:sp>
        <p:nvSpPr>
          <p:cNvPr id="3" name="Content Placeholder 2"/>
          <p:cNvSpPr>
            <a:spLocks noGrp="1"/>
          </p:cNvSpPr>
          <p:nvPr>
            <p:ph type="body" sz="quarter" idx="10"/>
          </p:nvPr>
        </p:nvSpPr>
        <p:spPr>
          <a:xfrm>
            <a:off x="4077050" y="812572"/>
            <a:ext cx="4609750" cy="3341688"/>
          </a:xfrm>
        </p:spPr>
        <p:txBody>
          <a:bodyPr/>
          <a:lstStyle/>
          <a:p>
            <a:pPr marL="0" indent="0">
              <a:buNone/>
            </a:pPr>
            <a:r>
              <a:rPr lang="en-US" sz="1800" dirty="0"/>
              <a:t>Three sensitivity analyses were conducted to control for the potential heterogeneous capture probability within the surveillance data and the resulting dependency between data sources.  </a:t>
            </a:r>
          </a:p>
          <a:p>
            <a:pPr marL="0" indent="0">
              <a:buNone/>
            </a:pPr>
            <a:endParaRPr lang="en-US" sz="1800" dirty="0"/>
          </a:p>
          <a:p>
            <a:pPr marL="0" indent="0">
              <a:buNone/>
            </a:pPr>
            <a:r>
              <a:rPr lang="en-US" sz="1800" dirty="0"/>
              <a:t>These included</a:t>
            </a:r>
          </a:p>
          <a:p>
            <a:pPr lvl="1"/>
            <a:r>
              <a:rPr lang="en-US" sz="1800" dirty="0"/>
              <a:t>Chandra </a:t>
            </a:r>
            <a:r>
              <a:rPr lang="en-US" sz="1800" dirty="0" err="1"/>
              <a:t>Sekar</a:t>
            </a:r>
            <a:r>
              <a:rPr lang="en-US" sz="1800" dirty="0"/>
              <a:t> &amp; Deming estimator (C-D) combined with the Greenfield estimator (G) </a:t>
            </a:r>
          </a:p>
          <a:p>
            <a:pPr lvl="1"/>
            <a:r>
              <a:rPr lang="en-US" sz="1800" dirty="0"/>
              <a:t>stratified analyses</a:t>
            </a:r>
          </a:p>
          <a:p>
            <a:pPr lvl="1"/>
            <a:r>
              <a:rPr lang="en-US" sz="1800" dirty="0"/>
              <a:t>a multinomial logistic regression model</a:t>
            </a:r>
          </a:p>
          <a:p>
            <a:pPr marL="0" indent="0">
              <a:buClr>
                <a:srgbClr val="006A71"/>
              </a:buClr>
              <a:buNone/>
            </a:pPr>
            <a:endParaRPr lang="en-US" sz="1400" dirty="0"/>
          </a:p>
        </p:txBody>
      </p:sp>
      <p:pic>
        <p:nvPicPr>
          <p:cNvPr id="4" name="Picture 3" descr="Image of a cartoon business man in deep thought.">
            <a:extLst>
              <a:ext uri="{FF2B5EF4-FFF2-40B4-BE49-F238E27FC236}">
                <a16:creationId xmlns:a16="http://schemas.microsoft.com/office/drawing/2014/main" id="{5D3B1C2B-1860-4C3F-BFC9-02138C8796E6}"/>
              </a:ext>
            </a:extLst>
          </p:cNvPr>
          <p:cNvPicPr>
            <a:picLocks noChangeAspect="1"/>
          </p:cNvPicPr>
          <p:nvPr/>
        </p:nvPicPr>
        <p:blipFill>
          <a:blip r:embed="rId3"/>
          <a:stretch>
            <a:fillRect/>
          </a:stretch>
        </p:blipFill>
        <p:spPr>
          <a:xfrm>
            <a:off x="1031670" y="1279921"/>
            <a:ext cx="2470910" cy="3657600"/>
          </a:xfrm>
          <a:prstGeom prst="rect">
            <a:avLst/>
          </a:prstGeom>
        </p:spPr>
      </p:pic>
      <p:sp>
        <p:nvSpPr>
          <p:cNvPr id="5" name="TextBox 4">
            <a:extLst>
              <a:ext uri="{FF2B5EF4-FFF2-40B4-BE49-F238E27FC236}">
                <a16:creationId xmlns:a16="http://schemas.microsoft.com/office/drawing/2014/main" id="{2841C0BB-CE7C-4146-AE2D-AB9B456D6AE4}"/>
              </a:ext>
            </a:extLst>
          </p:cNvPr>
          <p:cNvSpPr txBox="1"/>
          <p:nvPr/>
        </p:nvSpPr>
        <p:spPr>
          <a:xfrm>
            <a:off x="3067502" y="4760853"/>
            <a:ext cx="1444626" cy="261610"/>
          </a:xfrm>
          <a:prstGeom prst="rect">
            <a:avLst/>
          </a:prstGeom>
          <a:noFill/>
        </p:spPr>
        <p:txBody>
          <a:bodyPr wrap="none" rtlCol="0">
            <a:spAutoFit/>
          </a:bodyPr>
          <a:lstStyle/>
          <a:p>
            <a:r>
              <a:rPr lang="en-US" sz="1100" dirty="0"/>
              <a:t>www.thestrokeelf.net</a:t>
            </a:r>
          </a:p>
        </p:txBody>
      </p:sp>
    </p:spTree>
    <p:extLst>
      <p:ext uri="{BB962C8B-B14F-4D97-AF65-F5344CB8AC3E}">
        <p14:creationId xmlns:p14="http://schemas.microsoft.com/office/powerpoint/2010/main" val="29472075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783261"/>
          </a:xfrm>
        </p:spPr>
        <p:txBody>
          <a:bodyPr/>
          <a:lstStyle/>
          <a:p>
            <a:br>
              <a:rPr lang="en-US" sz="2800" dirty="0"/>
            </a:br>
            <a:br>
              <a:rPr lang="en-US" sz="2800" dirty="0"/>
            </a:br>
            <a:br>
              <a:rPr lang="en-US" sz="2800" dirty="0"/>
            </a:br>
            <a:r>
              <a:rPr lang="en-US" sz="2800" dirty="0"/>
              <a:t>Chandra </a:t>
            </a:r>
            <a:r>
              <a:rPr lang="en-US" sz="2800" dirty="0" err="1"/>
              <a:t>Sekar</a:t>
            </a:r>
            <a:r>
              <a:rPr lang="en-US" sz="2800" dirty="0"/>
              <a:t> &amp; Deming Estimator (C-D) with the Greenfield Estimator (G) </a:t>
            </a:r>
            <a:endParaRPr lang="en-US" dirty="0"/>
          </a:p>
        </p:txBody>
      </p:sp>
      <p:pic>
        <p:nvPicPr>
          <p:cNvPr id="6" name="Picture 5" descr="Image of two individuals shaking hands: 'meeting half way'.">
            <a:extLst>
              <a:ext uri="{FF2B5EF4-FFF2-40B4-BE49-F238E27FC236}">
                <a16:creationId xmlns:a16="http://schemas.microsoft.com/office/drawing/2014/main" id="{41F5AB48-89D4-4AF3-BC94-371D4BB18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569" y="788670"/>
            <a:ext cx="3566160" cy="3566160"/>
          </a:xfrm>
          <a:prstGeom prst="rect">
            <a:avLst/>
          </a:prstGeom>
        </p:spPr>
      </p:pic>
      <p:sp>
        <p:nvSpPr>
          <p:cNvPr id="7" name="Content Placeholder 2">
            <a:extLst>
              <a:ext uri="{FF2B5EF4-FFF2-40B4-BE49-F238E27FC236}">
                <a16:creationId xmlns:a16="http://schemas.microsoft.com/office/drawing/2014/main" id="{E7B80F29-EDED-42EE-B379-0C1F7936FB63}"/>
              </a:ext>
            </a:extLst>
          </p:cNvPr>
          <p:cNvSpPr txBox="1">
            <a:spLocks/>
          </p:cNvSpPr>
          <p:nvPr/>
        </p:nvSpPr>
        <p:spPr>
          <a:xfrm>
            <a:off x="681789" y="1120018"/>
            <a:ext cx="7178842" cy="4023482"/>
          </a:xfrm>
          <a:prstGeom prst="rect">
            <a:avLst/>
          </a:prstGeom>
        </p:spPr>
        <p:txBody>
          <a:bodyPr anchor="t">
            <a:normAutofit fontScale="85000"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E33536"/>
                </a:solidFill>
              </a:rPr>
              <a:t>The C-D estimator is equivalent to the Lincoln-Peterson estimator.</a:t>
            </a:r>
          </a:p>
          <a:p>
            <a:pPr marL="0" indent="0">
              <a:buFont typeface="Arial" panose="020B0604020202020204" pitchFamily="34" charset="0"/>
              <a:buNone/>
            </a:pPr>
            <a:r>
              <a:rPr lang="en-US" sz="1800" dirty="0">
                <a:solidFill>
                  <a:srgbClr val="E33536"/>
                </a:solidFill>
              </a:rPr>
              <a:t>  </a:t>
            </a:r>
          </a:p>
          <a:p>
            <a:pPr marL="0" indent="0">
              <a:buFont typeface="Arial" panose="020B0604020202020204" pitchFamily="34" charset="0"/>
              <a:buNone/>
            </a:pPr>
            <a:r>
              <a:rPr lang="en-US" sz="1800" dirty="0">
                <a:solidFill>
                  <a:srgbClr val="E33536"/>
                </a:solidFill>
              </a:rPr>
              <a:t>The Greenfield estimator is a supplement</a:t>
            </a:r>
          </a:p>
          <a:p>
            <a:pPr marL="0" indent="0">
              <a:buFont typeface="Arial" panose="020B0604020202020204" pitchFamily="34" charset="0"/>
              <a:buNone/>
            </a:pPr>
            <a:endParaRPr lang="en-US" sz="1800" dirty="0"/>
          </a:p>
          <a:p>
            <a:pPr lvl="1"/>
            <a:r>
              <a:rPr lang="en-US" sz="1800" b="1" dirty="0"/>
              <a:t>G &gt; C-D </a:t>
            </a:r>
            <a:r>
              <a:rPr lang="en-US" sz="1800" dirty="0"/>
              <a:t>implies positive correlation between sources </a:t>
            </a:r>
          </a:p>
          <a:p>
            <a:pPr lvl="2"/>
            <a:r>
              <a:rPr lang="en-US" sz="1800" dirty="0"/>
              <a:t>C-D underestimates population size</a:t>
            </a:r>
          </a:p>
          <a:p>
            <a:pPr lvl="2"/>
            <a:r>
              <a:rPr lang="en-US" sz="1800" dirty="0"/>
              <a:t>G provides an upper limit</a:t>
            </a:r>
          </a:p>
          <a:p>
            <a:pPr lvl="2"/>
            <a:r>
              <a:rPr lang="en-US" sz="1800" dirty="0"/>
              <a:t>C-D provides a lower limit</a:t>
            </a:r>
          </a:p>
          <a:p>
            <a:pPr marL="914400" lvl="2" indent="0">
              <a:buNone/>
            </a:pPr>
            <a:endParaRPr lang="en-US" sz="1800" dirty="0"/>
          </a:p>
          <a:p>
            <a:pPr lvl="1"/>
            <a:r>
              <a:rPr lang="en-US" sz="1800" b="1" dirty="0"/>
              <a:t>G &lt; C-D </a:t>
            </a:r>
            <a:r>
              <a:rPr lang="en-US" sz="1800" dirty="0"/>
              <a:t>implies negative correlation between sources</a:t>
            </a:r>
          </a:p>
          <a:p>
            <a:pPr lvl="2"/>
            <a:r>
              <a:rPr lang="en-US" sz="1800" dirty="0"/>
              <a:t>C-D overestimates population size</a:t>
            </a:r>
          </a:p>
          <a:p>
            <a:pPr lvl="2"/>
            <a:r>
              <a:rPr lang="en-US" sz="1800" dirty="0"/>
              <a:t>G provides a lower limit</a:t>
            </a:r>
          </a:p>
          <a:p>
            <a:pPr lvl="2"/>
            <a:r>
              <a:rPr lang="en-US" sz="1800" dirty="0"/>
              <a:t>C-D provides an upper limit</a:t>
            </a:r>
          </a:p>
          <a:p>
            <a:pPr marL="914400" lvl="2" indent="0">
              <a:buNone/>
            </a:pPr>
            <a:endParaRPr lang="en-US" sz="1800" dirty="0"/>
          </a:p>
          <a:p>
            <a:pPr lvl="1"/>
            <a:r>
              <a:rPr lang="en-US" sz="1800" dirty="0">
                <a:solidFill>
                  <a:srgbClr val="E33536"/>
                </a:solidFill>
              </a:rPr>
              <a:t>In both cases, the true population size lies between the C-D and G estimators</a:t>
            </a:r>
          </a:p>
        </p:txBody>
      </p:sp>
      <p:sp>
        <p:nvSpPr>
          <p:cNvPr id="8" name="TextBox 7">
            <a:extLst>
              <a:ext uri="{FF2B5EF4-FFF2-40B4-BE49-F238E27FC236}">
                <a16:creationId xmlns:a16="http://schemas.microsoft.com/office/drawing/2014/main" id="{839C3566-02CD-475E-AF58-B4DB69BA68B6}"/>
              </a:ext>
            </a:extLst>
          </p:cNvPr>
          <p:cNvSpPr txBox="1"/>
          <p:nvPr/>
        </p:nvSpPr>
        <p:spPr>
          <a:xfrm>
            <a:off x="7921526" y="4333666"/>
            <a:ext cx="765274" cy="276999"/>
          </a:xfrm>
          <a:prstGeom prst="rect">
            <a:avLst/>
          </a:prstGeom>
          <a:noFill/>
        </p:spPr>
        <p:txBody>
          <a:bodyPr wrap="none" rtlCol="0">
            <a:spAutoFit/>
          </a:bodyPr>
          <a:lstStyle/>
          <a:p>
            <a:r>
              <a:rPr lang="en-US" sz="1200" dirty="0"/>
              <a:t>qcs.co.uk</a:t>
            </a:r>
          </a:p>
        </p:txBody>
      </p:sp>
    </p:spTree>
    <p:extLst>
      <p:ext uri="{BB962C8B-B14F-4D97-AF65-F5344CB8AC3E}">
        <p14:creationId xmlns:p14="http://schemas.microsoft.com/office/powerpoint/2010/main" val="186770708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Stratification</a:t>
            </a:r>
          </a:p>
        </p:txBody>
      </p:sp>
      <p:pic>
        <p:nvPicPr>
          <p:cNvPr id="4" name="Picture 3" descr="Image of a puzzle with solid colored pieces.">
            <a:extLst>
              <a:ext uri="{FF2B5EF4-FFF2-40B4-BE49-F238E27FC236}">
                <a16:creationId xmlns:a16="http://schemas.microsoft.com/office/drawing/2014/main" id="{E1C1AA15-F2D8-4CA0-8BE6-49EB175B03A4}"/>
              </a:ext>
            </a:extLst>
          </p:cNvPr>
          <p:cNvPicPr>
            <a:picLocks noChangeAspect="1"/>
          </p:cNvPicPr>
          <p:nvPr/>
        </p:nvPicPr>
        <p:blipFill>
          <a:blip r:embed="rId3"/>
          <a:stretch>
            <a:fillRect/>
          </a:stretch>
        </p:blipFill>
        <p:spPr>
          <a:xfrm>
            <a:off x="5823284" y="21989"/>
            <a:ext cx="3320716" cy="4915532"/>
          </a:xfrm>
          <a:prstGeom prst="rect">
            <a:avLst/>
          </a:prstGeom>
        </p:spPr>
      </p:pic>
      <p:sp>
        <p:nvSpPr>
          <p:cNvPr id="6" name="Content Placeholder 2">
            <a:extLst>
              <a:ext uri="{FF2B5EF4-FFF2-40B4-BE49-F238E27FC236}">
                <a16:creationId xmlns:a16="http://schemas.microsoft.com/office/drawing/2014/main" id="{5643CA6F-8525-4E54-A05E-1AB0FDC5EA29}"/>
              </a:ext>
            </a:extLst>
          </p:cNvPr>
          <p:cNvSpPr txBox="1">
            <a:spLocks/>
          </p:cNvSpPr>
          <p:nvPr/>
        </p:nvSpPr>
        <p:spPr>
          <a:xfrm>
            <a:off x="693822" y="1023836"/>
            <a:ext cx="5253789" cy="3785419"/>
          </a:xfrm>
          <a:prstGeom prst="rect">
            <a:avLst/>
          </a:prstGeom>
        </p:spPr>
        <p:txBody>
          <a:bodyPr>
            <a:normAutofit fontScale="77500" lnSpcReduction="2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Classic method for minimizing correlation between data sources </a:t>
            </a:r>
          </a:p>
          <a:p>
            <a:pPr marL="0" indent="0">
              <a:buNone/>
            </a:pPr>
            <a:endParaRPr lang="en-US" sz="2400" dirty="0"/>
          </a:p>
          <a:p>
            <a:r>
              <a:rPr lang="en-US" sz="2400" dirty="0"/>
              <a:t>Stratified by</a:t>
            </a:r>
          </a:p>
          <a:p>
            <a:pPr lvl="1"/>
            <a:r>
              <a:rPr lang="en-US" sz="1900" b="1" dirty="0"/>
              <a:t>State specific reporting probability  </a:t>
            </a:r>
          </a:p>
          <a:p>
            <a:pPr lvl="1"/>
            <a:r>
              <a:rPr lang="en-US" sz="1900" b="1" dirty="0"/>
              <a:t>Age: &lt; 60 years and ≥ 60 years</a:t>
            </a:r>
          </a:p>
          <a:p>
            <a:pPr marL="457200" lvl="1" indent="0">
              <a:buNone/>
            </a:pPr>
            <a:endParaRPr lang="en-US" sz="1900" b="1" dirty="0"/>
          </a:p>
          <a:p>
            <a:r>
              <a:rPr lang="en-US" sz="2400" dirty="0"/>
              <a:t>Calculated the Chapman estimator and 0.5 transformed logit 95% confidence interval for each stratum</a:t>
            </a:r>
          </a:p>
          <a:p>
            <a:pPr marL="0" indent="0">
              <a:buNone/>
            </a:pPr>
            <a:endParaRPr lang="en-US" sz="2400" dirty="0"/>
          </a:p>
          <a:p>
            <a:r>
              <a:rPr lang="en-US" sz="2400" dirty="0"/>
              <a:t>Summed the stratum-specific estimates and 95% confidence limits to produce overall population estimates </a:t>
            </a:r>
          </a:p>
        </p:txBody>
      </p:sp>
      <p:pic>
        <p:nvPicPr>
          <p:cNvPr id="5" name="Picture 4">
            <a:extLst>
              <a:ext uri="{FF2B5EF4-FFF2-40B4-BE49-F238E27FC236}">
                <a16:creationId xmlns:a16="http://schemas.microsoft.com/office/drawing/2014/main" id="{B50E5058-6729-4774-A4F0-E9FEC8F7BB2C}"/>
              </a:ext>
            </a:extLst>
          </p:cNvPr>
          <p:cNvPicPr>
            <a:picLocks noChangeAspect="1"/>
          </p:cNvPicPr>
          <p:nvPr/>
        </p:nvPicPr>
        <p:blipFill>
          <a:blip r:embed="rId4"/>
          <a:stretch>
            <a:fillRect/>
          </a:stretch>
        </p:blipFill>
        <p:spPr>
          <a:xfrm>
            <a:off x="8138073" y="4797301"/>
            <a:ext cx="1005927" cy="280440"/>
          </a:xfrm>
          <a:prstGeom prst="rect">
            <a:avLst/>
          </a:prstGeom>
        </p:spPr>
      </p:pic>
    </p:spTree>
    <p:extLst>
      <p:ext uri="{BB962C8B-B14F-4D97-AF65-F5344CB8AC3E}">
        <p14:creationId xmlns:p14="http://schemas.microsoft.com/office/powerpoint/2010/main" val="408811699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Multinomial Logit Models</a:t>
            </a:r>
          </a:p>
        </p:txBody>
      </p:sp>
      <p:pic>
        <p:nvPicPr>
          <p:cNvPr id="7" name="Content Placeholder 7" descr="Image of a puzzle with pieces missing.">
            <a:extLst>
              <a:ext uri="{FF2B5EF4-FFF2-40B4-BE49-F238E27FC236}">
                <a16:creationId xmlns:a16="http://schemas.microsoft.com/office/drawing/2014/main" id="{48850085-3132-40AD-BF6E-C43D7045384F}"/>
              </a:ext>
            </a:extLst>
          </p:cNvPr>
          <p:cNvPicPr>
            <a:picLocks noChangeAspect="1"/>
          </p:cNvPicPr>
          <p:nvPr/>
        </p:nvPicPr>
        <p:blipFill rotWithShape="1">
          <a:blip r:embed="rId3">
            <a:extLst>
              <a:ext uri="{28A0092B-C50C-407E-A947-70E740481C1C}">
                <a14:useLocalDpi xmlns:a14="http://schemas.microsoft.com/office/drawing/2010/main" val="0"/>
              </a:ext>
            </a:extLst>
          </a:blip>
          <a:srcRect l="22574" r="20904"/>
          <a:stretch/>
        </p:blipFill>
        <p:spPr>
          <a:xfrm>
            <a:off x="5088387" y="605790"/>
            <a:ext cx="3931920" cy="3931920"/>
          </a:xfrm>
          <a:prstGeom prst="rect">
            <a:avLst/>
          </a:prstGeom>
        </p:spPr>
      </p:pic>
      <p:sp>
        <p:nvSpPr>
          <p:cNvPr id="8" name="TextBox 7">
            <a:extLst>
              <a:ext uri="{FF2B5EF4-FFF2-40B4-BE49-F238E27FC236}">
                <a16:creationId xmlns:a16="http://schemas.microsoft.com/office/drawing/2014/main" id="{4F4F555F-8767-41A3-A72D-F64ADFE5D527}"/>
              </a:ext>
            </a:extLst>
          </p:cNvPr>
          <p:cNvSpPr txBox="1"/>
          <p:nvPr/>
        </p:nvSpPr>
        <p:spPr>
          <a:xfrm>
            <a:off x="123693" y="973657"/>
            <a:ext cx="4949190" cy="3564053"/>
          </a:xfrm>
          <a:prstGeom prst="rect">
            <a:avLst/>
          </a:prstGeom>
          <a:noFill/>
        </p:spPr>
        <p:txBody>
          <a:bodyPr wrap="square">
            <a:spAutoFit/>
          </a:bodyPr>
          <a:lstStyle/>
          <a:p>
            <a:pPr marL="285750" indent="-228600">
              <a:lnSpc>
                <a:spcPct val="90000"/>
              </a:lnSpc>
              <a:spcAft>
                <a:spcPts val="600"/>
              </a:spcAft>
              <a:buFont typeface="Arial" panose="020B0604020202020204" pitchFamily="34" charset="0"/>
              <a:buChar char="•"/>
            </a:pPr>
            <a:r>
              <a:rPr lang="en-US" sz="1800" dirty="0">
                <a:solidFill>
                  <a:srgbClr val="101010"/>
                </a:solidFill>
              </a:rPr>
              <a:t>Minimize correlation by relating characteristics of persons captured to their probability of being captured by each data source</a:t>
            </a:r>
          </a:p>
          <a:p>
            <a:pPr marL="285750" indent="-228600">
              <a:lnSpc>
                <a:spcPct val="90000"/>
              </a:lnSpc>
              <a:spcAft>
                <a:spcPts val="600"/>
              </a:spcAft>
              <a:buFont typeface="Arial" panose="020B0604020202020204" pitchFamily="34" charset="0"/>
              <a:buChar char="•"/>
            </a:pPr>
            <a:r>
              <a:rPr lang="en-US" sz="1800" dirty="0">
                <a:solidFill>
                  <a:srgbClr val="F11D08"/>
                </a:solidFill>
              </a:rPr>
              <a:t>Parameter estimates are used to estimate the proportion of the population missed</a:t>
            </a:r>
            <a:r>
              <a:rPr lang="en-US" sz="1800" dirty="0">
                <a:solidFill>
                  <a:srgbClr val="101010"/>
                </a:solidFill>
              </a:rPr>
              <a:t>, assuming  the population has the same covariate distribution as the sample</a:t>
            </a:r>
          </a:p>
          <a:p>
            <a:pPr marL="285750" indent="-228600">
              <a:lnSpc>
                <a:spcPct val="90000"/>
              </a:lnSpc>
              <a:spcAft>
                <a:spcPts val="600"/>
              </a:spcAft>
              <a:buFont typeface="Arial" panose="020B0604020202020204" pitchFamily="34" charset="0"/>
              <a:buChar char="•"/>
            </a:pPr>
            <a:r>
              <a:rPr lang="en-US" sz="1800" dirty="0">
                <a:solidFill>
                  <a:srgbClr val="101010"/>
                </a:solidFill>
              </a:rPr>
              <a:t>Advantage </a:t>
            </a:r>
            <a:r>
              <a:rPr lang="en-US" dirty="0">
                <a:solidFill>
                  <a:srgbClr val="101010"/>
                </a:solidFill>
              </a:rPr>
              <a:t>compared to</a:t>
            </a:r>
            <a:r>
              <a:rPr lang="en-US" sz="1800" dirty="0">
                <a:solidFill>
                  <a:srgbClr val="101010"/>
                </a:solidFill>
              </a:rPr>
              <a:t> stratification: </a:t>
            </a:r>
            <a:r>
              <a:rPr lang="en-US" sz="1800" dirty="0">
                <a:solidFill>
                  <a:srgbClr val="F01F09"/>
                </a:solidFill>
              </a:rPr>
              <a:t>can incorporate the effect of multiple individual-level covariates </a:t>
            </a:r>
            <a:r>
              <a:rPr lang="en-US" sz="1800" dirty="0">
                <a:solidFill>
                  <a:srgbClr val="101010"/>
                </a:solidFill>
              </a:rPr>
              <a:t>simultaneously</a:t>
            </a:r>
          </a:p>
          <a:p>
            <a:pPr marL="285750" indent="-228600">
              <a:lnSpc>
                <a:spcPct val="90000"/>
              </a:lnSpc>
              <a:spcAft>
                <a:spcPts val="600"/>
              </a:spcAft>
              <a:buFont typeface="Arial" panose="020B0604020202020204" pitchFamily="34" charset="0"/>
              <a:buChar char="•"/>
            </a:pPr>
            <a:r>
              <a:rPr lang="en-US" sz="1800" dirty="0">
                <a:solidFill>
                  <a:srgbClr val="101010"/>
                </a:solidFill>
              </a:rPr>
              <a:t>Advantage compared to log-linear models: include </a:t>
            </a:r>
            <a:r>
              <a:rPr lang="en-US" sz="1800" dirty="0">
                <a:solidFill>
                  <a:srgbClr val="EA1B02"/>
                </a:solidFill>
              </a:rPr>
              <a:t>continuous or interaction variables</a:t>
            </a:r>
          </a:p>
        </p:txBody>
      </p:sp>
      <p:pic>
        <p:nvPicPr>
          <p:cNvPr id="9" name="Graphic 8" descr="Badge Question Mark outline">
            <a:extLst>
              <a:ext uri="{FF2B5EF4-FFF2-40B4-BE49-F238E27FC236}">
                <a16:creationId xmlns:a16="http://schemas.microsoft.com/office/drawing/2014/main" id="{C23577A0-CF63-4BE9-A64C-2569905E4F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71567" y="3154680"/>
            <a:ext cx="640080" cy="640080"/>
          </a:xfrm>
          <a:prstGeom prst="rect">
            <a:avLst/>
          </a:prstGeom>
        </p:spPr>
      </p:pic>
      <p:pic>
        <p:nvPicPr>
          <p:cNvPr id="10" name="Graphic 9" descr="Badge Question Mark outline">
            <a:extLst>
              <a:ext uri="{FF2B5EF4-FFF2-40B4-BE49-F238E27FC236}">
                <a16:creationId xmlns:a16="http://schemas.microsoft.com/office/drawing/2014/main" id="{22F83512-CB42-49EC-A88D-1FE24C8091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9600" y="1954530"/>
            <a:ext cx="457200" cy="457200"/>
          </a:xfrm>
          <a:prstGeom prst="rect">
            <a:avLst/>
          </a:prstGeom>
        </p:spPr>
      </p:pic>
      <p:pic>
        <p:nvPicPr>
          <p:cNvPr id="11" name="Graphic 10" descr="Badge Question Mark outline">
            <a:extLst>
              <a:ext uri="{FF2B5EF4-FFF2-40B4-BE49-F238E27FC236}">
                <a16:creationId xmlns:a16="http://schemas.microsoft.com/office/drawing/2014/main" id="{67B4D335-1BF8-4B38-BCD8-035D519D23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2331" y="1725930"/>
            <a:ext cx="457200" cy="457200"/>
          </a:xfrm>
          <a:prstGeom prst="rect">
            <a:avLst/>
          </a:prstGeom>
        </p:spPr>
      </p:pic>
      <p:pic>
        <p:nvPicPr>
          <p:cNvPr id="12" name="Graphic 11" descr="Badge Question Mark outline">
            <a:extLst>
              <a:ext uri="{FF2B5EF4-FFF2-40B4-BE49-F238E27FC236}">
                <a16:creationId xmlns:a16="http://schemas.microsoft.com/office/drawing/2014/main" id="{3BE23C21-A132-4B81-B299-93CB97C8DD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49451" y="2720340"/>
            <a:ext cx="640080" cy="640080"/>
          </a:xfrm>
          <a:prstGeom prst="rect">
            <a:avLst/>
          </a:prstGeom>
        </p:spPr>
      </p:pic>
    </p:spTree>
    <p:extLst>
      <p:ext uri="{BB962C8B-B14F-4D97-AF65-F5344CB8AC3E}">
        <p14:creationId xmlns:p14="http://schemas.microsoft.com/office/powerpoint/2010/main" val="69115116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Multinomial Logit Models</a:t>
            </a:r>
          </a:p>
        </p:txBody>
      </p:sp>
      <p:sp>
        <p:nvSpPr>
          <p:cNvPr id="4" name="TextBox 3">
            <a:extLst>
              <a:ext uri="{FF2B5EF4-FFF2-40B4-BE49-F238E27FC236}">
                <a16:creationId xmlns:a16="http://schemas.microsoft.com/office/drawing/2014/main" id="{6620E382-8C62-4ABB-9C64-0943010D72B1}"/>
              </a:ext>
            </a:extLst>
          </p:cNvPr>
          <p:cNvSpPr txBox="1"/>
          <p:nvPr/>
        </p:nvSpPr>
        <p:spPr>
          <a:xfrm>
            <a:off x="308610" y="1268730"/>
            <a:ext cx="843885" cy="369332"/>
          </a:xfrm>
          <a:prstGeom prst="rect">
            <a:avLst/>
          </a:prstGeom>
          <a:noFill/>
        </p:spPr>
        <p:txBody>
          <a:bodyPr wrap="none" rtlCol="0">
            <a:spAutoFit/>
          </a:bodyPr>
          <a:lstStyle/>
          <a:p>
            <a:r>
              <a:rPr lang="en-US" b="1" dirty="0">
                <a:solidFill>
                  <a:schemeClr val="accent3"/>
                </a:solidFill>
                <a:latin typeface="Calibri" panose="020F0502020204030204" pitchFamily="34" charset="0"/>
              </a:rPr>
              <a:t>Step 1:</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592DFE1-3EC2-4221-8B2D-CFFFF36DF010}"/>
                  </a:ext>
                </a:extLst>
              </p:cNvPr>
              <p:cNvSpPr txBox="1"/>
              <p:nvPr/>
            </p:nvSpPr>
            <p:spPr>
              <a:xfrm>
                <a:off x="725903" y="1703445"/>
                <a:ext cx="4375237" cy="307777"/>
              </a:xfrm>
              <a:prstGeom prst="rect">
                <a:avLst/>
              </a:prstGeom>
              <a:noFill/>
            </p:spPr>
            <p:txBody>
              <a:bodyPr wrap="none" lIns="0" tIns="0" rIns="0" bIns="0" rtlCol="0">
                <a:spAutoFit/>
              </a:bodyPr>
              <a:lstStyle/>
              <a:p>
                <a14:m>
                  <m:oMath xmlns:m="http://schemas.openxmlformats.org/officeDocument/2006/math">
                    <m:sSub>
                      <m:sSubPr>
                        <m:ctrlPr>
                          <a:rPr lang="en-US" sz="2000" i="1" smtClean="0">
                            <a:solidFill>
                              <a:schemeClr val="accent3"/>
                            </a:solidFill>
                            <a:latin typeface="Cambria Math" panose="02040503050406030204" pitchFamily="18" charset="0"/>
                          </a:rPr>
                        </m:ctrlPr>
                      </m:sSubPr>
                      <m:e>
                        <m:r>
                          <a:rPr lang="en-US" sz="2000" i="1">
                            <a:solidFill>
                              <a:schemeClr val="accent3"/>
                            </a:solidFill>
                            <a:latin typeface="Cambria Math" panose="02040503050406030204" pitchFamily="18" charset="0"/>
                          </a:rPr>
                          <m:t>𝑒</m:t>
                        </m:r>
                      </m:e>
                      <m:sub>
                        <m:r>
                          <a:rPr lang="en-US" sz="2000" i="1">
                            <a:solidFill>
                              <a:schemeClr val="accent3"/>
                            </a:solidFill>
                            <a:latin typeface="Cambria Math" panose="02040503050406030204" pitchFamily="18" charset="0"/>
                          </a:rPr>
                          <m:t>𝑚𝑒𝑑𝑖𝑎</m:t>
                        </m:r>
                        <m:r>
                          <a:rPr lang="en-US" sz="2000" i="1">
                            <a:solidFill>
                              <a:schemeClr val="accent3"/>
                            </a:solidFill>
                            <a:latin typeface="Cambria Math" panose="02040503050406030204" pitchFamily="18" charset="0"/>
                          </a:rPr>
                          <m:t> </m:t>
                        </m:r>
                      </m:sub>
                    </m:sSub>
                    <m:r>
                      <a:rPr lang="en-US" sz="2000" i="1">
                        <a:solidFill>
                          <a:schemeClr val="accent3"/>
                        </a:solidFill>
                        <a:latin typeface="Cambria Math" panose="02040503050406030204" pitchFamily="18" charset="0"/>
                      </a:rPr>
                      <m:t>=</m:t>
                    </m:r>
                    <m:r>
                      <a:rPr lang="en-US" sz="2000" i="1">
                        <a:solidFill>
                          <a:schemeClr val="accent3"/>
                        </a:solidFill>
                        <a:latin typeface="Cambria Math" panose="02040503050406030204" pitchFamily="18" charset="0"/>
                      </a:rPr>
                      <m:t>𝑒𝑥𝑝𝑜𝑛𝑒𝑛𝑡𝑖𝑎𝑡𝑒𝑑</m:t>
                    </m:r>
                    <m:r>
                      <a:rPr lang="en-US" sz="2000" i="1">
                        <a:solidFill>
                          <a:schemeClr val="accent3"/>
                        </a:solidFill>
                        <a:latin typeface="Cambria Math" panose="02040503050406030204" pitchFamily="18" charset="0"/>
                      </a:rPr>
                      <m:t> </m:t>
                    </m:r>
                    <m:r>
                      <a:rPr lang="en-US" sz="2000" i="1">
                        <a:solidFill>
                          <a:schemeClr val="accent3"/>
                        </a:solidFill>
                        <a:latin typeface="Cambria Math" panose="02040503050406030204" pitchFamily="18" charset="0"/>
                      </a:rPr>
                      <m:t>𝑙𝑜𝑔𝑖𝑡</m:t>
                    </m:r>
                    <m:d>
                      <m:dPr>
                        <m:ctrlPr>
                          <a:rPr lang="en-US" sz="2000" i="1">
                            <a:solidFill>
                              <a:schemeClr val="accent3"/>
                            </a:solidFill>
                            <a:latin typeface="Cambria Math" panose="02040503050406030204" pitchFamily="18" charset="0"/>
                          </a:rPr>
                        </m:ctrlPr>
                      </m:dPr>
                      <m:e>
                        <m:r>
                          <a:rPr lang="en-US" sz="2000" i="1">
                            <a:solidFill>
                              <a:schemeClr val="accent3"/>
                            </a:solidFill>
                            <a:latin typeface="Cambria Math" panose="02040503050406030204" pitchFamily="18" charset="0"/>
                          </a:rPr>
                          <m:t>𝑚𝑒𝑑𝑖𝑎</m:t>
                        </m:r>
                      </m:e>
                    </m:d>
                  </m:oMath>
                </a14:m>
                <a:r>
                  <a:rPr lang="en-US" sz="2000" dirty="0">
                    <a:solidFill>
                      <a:schemeClr val="accent3"/>
                    </a:solidFill>
                  </a:rPr>
                  <a:t> </a:t>
                </a:r>
                <a:endParaRPr lang="en-US" sz="2000" dirty="0"/>
              </a:p>
            </p:txBody>
          </p:sp>
        </mc:Choice>
        <mc:Fallback xmlns="">
          <p:sp>
            <p:nvSpPr>
              <p:cNvPr id="6" name="TextBox 5">
                <a:extLst>
                  <a:ext uri="{FF2B5EF4-FFF2-40B4-BE49-F238E27FC236}">
                    <a16:creationId xmlns:a16="http://schemas.microsoft.com/office/drawing/2014/main" id="{4592DFE1-3EC2-4221-8B2D-CFFFF36DF010}"/>
                  </a:ext>
                </a:extLst>
              </p:cNvPr>
              <p:cNvSpPr txBox="1">
                <a:spLocks noRot="1" noChangeAspect="1" noMove="1" noResize="1" noEditPoints="1" noAdjustHandles="1" noChangeArrowheads="1" noChangeShapeType="1" noTextEdit="1"/>
              </p:cNvSpPr>
              <p:nvPr/>
            </p:nvSpPr>
            <p:spPr>
              <a:xfrm>
                <a:off x="725903" y="1703445"/>
                <a:ext cx="4375237" cy="307777"/>
              </a:xfrm>
              <a:prstGeom prst="rect">
                <a:avLst/>
              </a:prstGeom>
              <a:blipFill>
                <a:blip r:embed="rId5"/>
                <a:stretch>
                  <a:fillRect l="-1393"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8CFA720-53BA-4484-9664-86AFA42E0ACD}"/>
                  </a:ext>
                </a:extLst>
              </p:cNvPr>
              <p:cNvSpPr txBox="1"/>
              <p:nvPr/>
            </p:nvSpPr>
            <p:spPr>
              <a:xfrm>
                <a:off x="897328" y="2138160"/>
                <a:ext cx="4032386" cy="307777"/>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000" i="1" smtClean="0">
                              <a:solidFill>
                                <a:schemeClr val="accent3"/>
                              </a:solidFill>
                              <a:latin typeface="Cambria Math" panose="02040503050406030204" pitchFamily="18" charset="0"/>
                            </a:rPr>
                          </m:ctrlPr>
                        </m:sSubPr>
                        <m:e>
                          <m:r>
                            <a:rPr lang="en-US" sz="2000" b="0" i="1" smtClean="0">
                              <a:solidFill>
                                <a:schemeClr val="accent3"/>
                              </a:solidFill>
                              <a:latin typeface="Cambria Math" panose="02040503050406030204" pitchFamily="18" charset="0"/>
                            </a:rPr>
                            <m:t>𝑒</m:t>
                          </m:r>
                        </m:e>
                        <m:sub>
                          <m:r>
                            <a:rPr lang="en-US" sz="2000" b="0" i="1" smtClean="0">
                              <a:solidFill>
                                <a:schemeClr val="accent3"/>
                              </a:solidFill>
                              <a:latin typeface="Cambria Math" panose="02040503050406030204" pitchFamily="18" charset="0"/>
                            </a:rPr>
                            <m:t>𝑏𝑜𝑡h</m:t>
                          </m:r>
                        </m:sub>
                      </m:sSub>
                      <m:r>
                        <a:rPr lang="en-US" sz="2000" b="0" i="1" smtClean="0">
                          <a:solidFill>
                            <a:schemeClr val="accent3"/>
                          </a:solidFill>
                          <a:latin typeface="Cambria Math" panose="02040503050406030204" pitchFamily="18" charset="0"/>
                        </a:rPr>
                        <m:t>=</m:t>
                      </m:r>
                      <m:r>
                        <a:rPr lang="en-US" sz="2000" b="0" i="1" smtClean="0">
                          <a:solidFill>
                            <a:schemeClr val="accent3"/>
                          </a:solidFill>
                          <a:latin typeface="Cambria Math" panose="02040503050406030204" pitchFamily="18" charset="0"/>
                        </a:rPr>
                        <m:t>𝑒𝑥𝑝𝑜𝑛𝑒𝑛𝑡𝑖𝑎𝑡𝑒𝑑</m:t>
                      </m:r>
                      <m:r>
                        <a:rPr lang="en-US" sz="2000" b="0" i="1" smtClean="0">
                          <a:solidFill>
                            <a:schemeClr val="accent3"/>
                          </a:solidFill>
                          <a:latin typeface="Cambria Math" panose="02040503050406030204" pitchFamily="18" charset="0"/>
                        </a:rPr>
                        <m:t> </m:t>
                      </m:r>
                      <m:r>
                        <a:rPr lang="en-US" sz="2000" b="0" i="1" smtClean="0">
                          <a:solidFill>
                            <a:schemeClr val="accent3"/>
                          </a:solidFill>
                          <a:latin typeface="Cambria Math" panose="02040503050406030204" pitchFamily="18" charset="0"/>
                        </a:rPr>
                        <m:t>𝑙𝑜𝑔𝑖𝑡</m:t>
                      </m:r>
                      <m:r>
                        <a:rPr lang="en-US" sz="2000" b="0" i="1" smtClean="0">
                          <a:solidFill>
                            <a:schemeClr val="accent3"/>
                          </a:solidFill>
                          <a:latin typeface="Cambria Math" panose="02040503050406030204" pitchFamily="18" charset="0"/>
                        </a:rPr>
                        <m:t> (</m:t>
                      </m:r>
                      <m:r>
                        <a:rPr lang="en-US" sz="2000" b="0" i="1" smtClean="0">
                          <a:solidFill>
                            <a:schemeClr val="accent3"/>
                          </a:solidFill>
                          <a:latin typeface="Cambria Math" panose="02040503050406030204" pitchFamily="18" charset="0"/>
                        </a:rPr>
                        <m:t>𝑏𝑜𝑡h</m:t>
                      </m:r>
                      <m:r>
                        <a:rPr lang="en-US" sz="2000" b="0" i="1" smtClean="0">
                          <a:solidFill>
                            <a:schemeClr val="accent3"/>
                          </a:solidFill>
                          <a:latin typeface="Cambria Math" panose="02040503050406030204" pitchFamily="18" charset="0"/>
                        </a:rPr>
                        <m:t>)</m:t>
                      </m:r>
                    </m:oMath>
                  </m:oMathPara>
                </a14:m>
                <a:endParaRPr lang="en-US" sz="2800" dirty="0"/>
              </a:p>
            </p:txBody>
          </p:sp>
        </mc:Choice>
        <mc:Fallback xmlns="">
          <p:sp>
            <p:nvSpPr>
              <p:cNvPr id="7" name="TextBox 6">
                <a:extLst>
                  <a:ext uri="{FF2B5EF4-FFF2-40B4-BE49-F238E27FC236}">
                    <a16:creationId xmlns:a16="http://schemas.microsoft.com/office/drawing/2014/main" id="{D8CFA720-53BA-4484-9664-86AFA42E0ACD}"/>
                  </a:ext>
                </a:extLst>
              </p:cNvPr>
              <p:cNvSpPr txBox="1">
                <a:spLocks noRot="1" noChangeAspect="1" noMove="1" noResize="1" noEditPoints="1" noAdjustHandles="1" noChangeArrowheads="1" noChangeShapeType="1" noTextEdit="1"/>
              </p:cNvSpPr>
              <p:nvPr/>
            </p:nvSpPr>
            <p:spPr>
              <a:xfrm>
                <a:off x="897328" y="2138160"/>
                <a:ext cx="4032386" cy="307777"/>
              </a:xfrm>
              <a:prstGeom prst="rect">
                <a:avLst/>
              </a:prstGeom>
              <a:blipFill>
                <a:blip r:embed="rId6"/>
                <a:stretch>
                  <a:fillRect l="-1511" t="-4000" r="-604" b="-3600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1B4A355B-7A06-4C2A-BD2A-447AADED2919}"/>
              </a:ext>
            </a:extLst>
          </p:cNvPr>
          <p:cNvSpPr txBox="1"/>
          <p:nvPr/>
        </p:nvSpPr>
        <p:spPr>
          <a:xfrm>
            <a:off x="308609" y="2690852"/>
            <a:ext cx="843885" cy="369332"/>
          </a:xfrm>
          <a:prstGeom prst="rect">
            <a:avLst/>
          </a:prstGeom>
          <a:noFill/>
        </p:spPr>
        <p:txBody>
          <a:bodyPr wrap="none" rtlCol="0">
            <a:spAutoFit/>
          </a:bodyPr>
          <a:lstStyle/>
          <a:p>
            <a:r>
              <a:rPr lang="en-US" b="1" dirty="0">
                <a:latin typeface="Calibri" panose="020F0502020204030204" pitchFamily="34" charset="0"/>
              </a:rPr>
              <a:t>Step 2:</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28118B9-2B69-49CF-A44C-2E5A1CA2741A}"/>
                  </a:ext>
                </a:extLst>
              </p:cNvPr>
              <p:cNvSpPr txBox="1"/>
              <p:nvPr/>
            </p:nvSpPr>
            <p:spPr>
              <a:xfrm>
                <a:off x="457200" y="2997321"/>
                <a:ext cx="6839740" cy="797141"/>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𝑝</m:t>
                          </m:r>
                        </m:e>
                        <m:sub>
                          <m:r>
                            <a:rPr lang="en-US" sz="2000" b="0" i="1" smtClean="0">
                              <a:latin typeface="Cambria Math" panose="02040503050406030204" pitchFamily="18" charset="0"/>
                            </a:rPr>
                            <m:t>𝑜𝑖</m:t>
                          </m:r>
                        </m:sub>
                      </m:sSub>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𝑒</m:t>
                              </m:r>
                            </m:e>
                            <m:sub>
                              <m:r>
                                <a:rPr lang="en-US" sz="2000" i="1">
                                  <a:latin typeface="Cambria Math" panose="02040503050406030204" pitchFamily="18" charset="0"/>
                                </a:rPr>
                                <m:t>𝑚𝑒𝑑𝑖𝑎</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m:t>
                              </m:r>
                              <m:r>
                                <a:rPr lang="en-US" sz="2000" i="1">
                                  <a:latin typeface="Cambria Math" panose="02040503050406030204" pitchFamily="18" charset="0"/>
                                </a:rPr>
                                <m:t>𝑒</m:t>
                              </m:r>
                            </m:e>
                            <m:sub>
                              <m:r>
                                <a:rPr lang="en-US" sz="2000" i="1">
                                  <a:latin typeface="Cambria Math" panose="02040503050406030204" pitchFamily="18" charset="0"/>
                                </a:rPr>
                                <m:t>𝑏𝑜𝑡h</m:t>
                              </m:r>
                            </m:sub>
                          </m:sSub>
                          <m:r>
                            <a:rPr lang="en-US" sz="2000" i="1">
                              <a:latin typeface="Cambria Math" panose="02040503050406030204" pitchFamily="18" charset="0"/>
                            </a:rPr>
                            <m:t>+1)(</m:t>
                          </m:r>
                          <m:sSub>
                            <m:sSubPr>
                              <m:ctrlPr>
                                <a:rPr lang="en-US" sz="2000" i="1">
                                  <a:latin typeface="Cambria Math" panose="02040503050406030204" pitchFamily="18" charset="0"/>
                                </a:rPr>
                              </m:ctrlPr>
                            </m:sSubPr>
                            <m:e>
                              <m:r>
                                <a:rPr lang="en-US" sz="2000" i="1">
                                  <a:latin typeface="Cambria Math" panose="02040503050406030204" pitchFamily="18" charset="0"/>
                                </a:rPr>
                                <m:t>𝑒</m:t>
                              </m:r>
                            </m:e>
                            <m:sub>
                              <m:r>
                                <a:rPr lang="en-US" sz="2000" i="1">
                                  <a:latin typeface="Cambria Math" panose="02040503050406030204" pitchFamily="18" charset="0"/>
                                </a:rPr>
                                <m:t>𝑏𝑜𝑡h</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𝑒</m:t>
                              </m:r>
                            </m:e>
                            <m:sub>
                              <m:r>
                                <a:rPr lang="en-US" sz="2000" i="1">
                                  <a:latin typeface="Cambria Math" panose="02040503050406030204" pitchFamily="18" charset="0"/>
                                </a:rPr>
                                <m:t>𝑚𝑒𝑑𝑖𝑎</m:t>
                              </m:r>
                            </m:sub>
                          </m:sSub>
                          <m:r>
                            <a:rPr lang="en-US" sz="2000" i="1">
                              <a:latin typeface="Cambria Math" panose="02040503050406030204" pitchFamily="18" charset="0"/>
                            </a:rPr>
                            <m:t>)</m:t>
                          </m:r>
                        </m:den>
                      </m:f>
                    </m:oMath>
                  </m:oMathPara>
                </a14:m>
                <a:endParaRPr lang="en-US" sz="2000" i="1" dirty="0">
                  <a:latin typeface="Cambria Math" panose="02040503050406030204" pitchFamily="18" charset="0"/>
                </a:endParaRPr>
              </a:p>
              <a:p>
                <a:endParaRPr lang="en-US" sz="1400" i="1" dirty="0">
                  <a:latin typeface="Cambria Math" panose="02040503050406030204" pitchFamily="18" charset="0"/>
                </a:endParaRPr>
              </a:p>
            </p:txBody>
          </p:sp>
        </mc:Choice>
        <mc:Fallback xmlns="">
          <p:sp>
            <p:nvSpPr>
              <p:cNvPr id="9" name="TextBox 8">
                <a:extLst>
                  <a:ext uri="{FF2B5EF4-FFF2-40B4-BE49-F238E27FC236}">
                    <a16:creationId xmlns:a16="http://schemas.microsoft.com/office/drawing/2014/main" id="{428118B9-2B69-49CF-A44C-2E5A1CA2741A}"/>
                  </a:ext>
                </a:extLst>
              </p:cNvPr>
              <p:cNvSpPr txBox="1">
                <a:spLocks noRot="1" noChangeAspect="1" noMove="1" noResize="1" noEditPoints="1" noAdjustHandles="1" noChangeArrowheads="1" noChangeShapeType="1" noTextEdit="1"/>
              </p:cNvSpPr>
              <p:nvPr/>
            </p:nvSpPr>
            <p:spPr>
              <a:xfrm>
                <a:off x="457200" y="2997321"/>
                <a:ext cx="6839740" cy="7971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891C3D-F016-46C2-932F-5097F3B41FD9}"/>
                  </a:ext>
                </a:extLst>
              </p:cNvPr>
              <p:cNvSpPr txBox="1"/>
              <p:nvPr/>
            </p:nvSpPr>
            <p:spPr>
              <a:xfrm>
                <a:off x="306180" y="3739813"/>
                <a:ext cx="6990760" cy="9848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𝑝</m:t>
                          </m:r>
                        </m:e>
                        <m:sub>
                          <m:r>
                            <a:rPr lang="en-US" sz="2000" i="1">
                              <a:latin typeface="Cambria Math" panose="02040503050406030204" pitchFamily="18" charset="0"/>
                            </a:rPr>
                            <m:t>𝑜𝑖</m:t>
                          </m:r>
                        </m:sub>
                      </m:sSub>
                      <m:r>
                        <a:rPr lang="en-US" sz="2000" i="1">
                          <a:latin typeface="Cambria Math" panose="02040503050406030204" pitchFamily="18" charset="0"/>
                        </a:rPr>
                        <m:t>= </m:t>
                      </m:r>
                      <m:r>
                        <a:rPr lang="en-US" sz="2000" b="0" i="1" smtClean="0">
                          <a:latin typeface="Cambria Math" panose="02040503050406030204" pitchFamily="18" charset="0"/>
                        </a:rPr>
                        <m:t>𝑡h𝑒</m:t>
                      </m:r>
                      <m:r>
                        <a:rPr lang="en-US" sz="2000" b="0" i="1" smtClean="0">
                          <a:latin typeface="Cambria Math" panose="02040503050406030204" pitchFamily="18" charset="0"/>
                        </a:rPr>
                        <m:t> </m:t>
                      </m:r>
                      <m:r>
                        <a:rPr lang="en-US" sz="2000" b="0" i="1" smtClean="0">
                          <a:latin typeface="Cambria Math" panose="02040503050406030204" pitchFamily="18" charset="0"/>
                        </a:rPr>
                        <m:t>𝑝𝑟𝑜𝑏𝑎𝑏𝑖𝑙𝑖𝑡𝑦</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𝑡h𝑒</m:t>
                      </m:r>
                      <m:r>
                        <a:rPr lang="en-US" sz="2000" b="0" i="1" smtClean="0">
                          <a:latin typeface="Cambria Math" panose="02040503050406030204" pitchFamily="18" charset="0"/>
                        </a:rPr>
                        <m:t> </m:t>
                      </m:r>
                      <m:r>
                        <a:rPr lang="en-US" sz="2000" b="0" i="1" smtClean="0">
                          <a:latin typeface="Cambria Math" panose="02040503050406030204" pitchFamily="18" charset="0"/>
                        </a:rPr>
                        <m:t>𝑑𝑒𝑎𝑡h</m:t>
                      </m:r>
                      <m:r>
                        <a:rPr lang="en-US" sz="2000" b="0" i="1" smtClean="0">
                          <a:latin typeface="Cambria Math" panose="02040503050406030204" pitchFamily="18" charset="0"/>
                        </a:rPr>
                        <m:t> </m:t>
                      </m:r>
                      <m:r>
                        <a:rPr lang="en-US" sz="2000" b="0" i="1" smtClean="0">
                          <a:latin typeface="Cambria Math" panose="02040503050406030204" pitchFamily="18" charset="0"/>
                        </a:rPr>
                        <m:t>𝑛𝑜𝑡</m:t>
                      </m:r>
                      <m:r>
                        <a:rPr lang="en-US" sz="2000" b="0" i="1" smtClean="0">
                          <a:latin typeface="Cambria Math" panose="02040503050406030204" pitchFamily="18" charset="0"/>
                        </a:rPr>
                        <m:t> </m:t>
                      </m:r>
                      <m:r>
                        <a:rPr lang="en-US" sz="2000" b="0" i="1" smtClean="0">
                          <a:latin typeface="Cambria Math" panose="02040503050406030204" pitchFamily="18" charset="0"/>
                        </a:rPr>
                        <m:t>𝑏𝑒𝑖𝑛𝑔</m:t>
                      </m:r>
                      <m:r>
                        <a:rPr lang="en-US" sz="2000" b="0" i="1" smtClean="0">
                          <a:latin typeface="Cambria Math" panose="02040503050406030204" pitchFamily="18" charset="0"/>
                        </a:rPr>
                        <m:t> </m:t>
                      </m:r>
                      <m:r>
                        <a:rPr lang="en-US" sz="2000" b="0" i="1" smtClean="0">
                          <a:latin typeface="Cambria Math" panose="02040503050406030204" pitchFamily="18" charset="0"/>
                        </a:rPr>
                        <m:t>𝑐𝑎𝑝𝑡𝑢𝑟𝑒𝑑</m:t>
                      </m:r>
                      <m:r>
                        <a:rPr lang="en-US" sz="2000" b="0" i="1" smtClean="0">
                          <a:latin typeface="Cambria Math" panose="02040503050406030204" pitchFamily="18" charset="0"/>
                        </a:rPr>
                        <m:t> </m:t>
                      </m:r>
                      <m:r>
                        <a:rPr lang="en-US" sz="2000" b="0" i="1" smtClean="0">
                          <a:latin typeface="Cambria Math" panose="02040503050406030204" pitchFamily="18" charset="0"/>
                        </a:rPr>
                        <m:t>𝑓𝑜𝑟</m:t>
                      </m:r>
                      <m:r>
                        <a:rPr lang="en-US" sz="2000" b="0" i="1" smtClean="0">
                          <a:latin typeface="Cambria Math" panose="02040503050406030204" pitchFamily="18" charset="0"/>
                        </a:rPr>
                        <m:t> </m:t>
                      </m:r>
                    </m:oMath>
                  </m:oMathPara>
                </a14:m>
                <a:endParaRPr lang="en-US"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h𝑒𝑎𝑙𝑡h</m:t>
                      </m:r>
                      <m:r>
                        <a:rPr lang="en-US" sz="2000" b="0" i="1" smtClean="0">
                          <a:latin typeface="Cambria Math" panose="02040503050406030204" pitchFamily="18" charset="0"/>
                        </a:rPr>
                        <m:t> </m:t>
                      </m:r>
                      <m:r>
                        <a:rPr lang="en-US" sz="2000" b="0" i="1" smtClean="0">
                          <a:latin typeface="Cambria Math" panose="02040503050406030204" pitchFamily="18" charset="0"/>
                        </a:rPr>
                        <m:t>𝑐𝑎𝑟𝑒</m:t>
                      </m:r>
                      <m:r>
                        <a:rPr lang="en-US" sz="2000" b="0" i="1" smtClean="0">
                          <a:latin typeface="Cambria Math" panose="02040503050406030204" pitchFamily="18" charset="0"/>
                        </a:rPr>
                        <m:t> </m:t>
                      </m:r>
                      <m:r>
                        <a:rPr lang="en-US" sz="2000" b="0" i="1" smtClean="0">
                          <a:latin typeface="Cambria Math" panose="02040503050406030204" pitchFamily="18" charset="0"/>
                        </a:rPr>
                        <m:t>𝑝𝑟𝑎𝑐𝑡𝑖𝑡𝑖𝑜𝑛𝑒𝑟</m:t>
                      </m:r>
                      <m:r>
                        <a:rPr lang="en-US" sz="2000" b="0" i="1" smtClean="0">
                          <a:latin typeface="Cambria Math" panose="02040503050406030204" pitchFamily="18" charset="0"/>
                        </a:rPr>
                        <m:t> </m:t>
                      </m:r>
                      <m:r>
                        <a:rPr lang="en-US" sz="2000" b="0" i="1" smtClean="0">
                          <a:latin typeface="Cambria Math" panose="02040503050406030204" pitchFamily="18" charset="0"/>
                        </a:rPr>
                        <m:t>𝑖</m:t>
                      </m:r>
                      <m:r>
                        <a:rPr lang="en-US" sz="2000" b="0" i="1" smtClean="0">
                          <a:latin typeface="Cambria Math" panose="02040503050406030204" pitchFamily="18" charset="0"/>
                        </a:rPr>
                        <m:t> </m:t>
                      </m:r>
                      <m:r>
                        <a:rPr lang="en-US" sz="2000" b="0" i="1" smtClean="0">
                          <a:latin typeface="Cambria Math" panose="02040503050406030204" pitchFamily="18" charset="0"/>
                        </a:rPr>
                        <m:t>𝑤𝑖𝑡h</m:t>
                      </m:r>
                      <m:r>
                        <a:rPr lang="en-US" sz="2000" b="0" i="1" smtClean="0">
                          <a:latin typeface="Cambria Math" panose="02040503050406030204" pitchFamily="18" charset="0"/>
                        </a:rPr>
                        <m:t> </m:t>
                      </m:r>
                      <m:r>
                        <a:rPr lang="en-US" sz="2000" b="0" i="1" smtClean="0">
                          <a:latin typeface="Cambria Math" panose="02040503050406030204" pitchFamily="18" charset="0"/>
                        </a:rPr>
                        <m:t>𝑐𝑜𝑣𝑎𝑟𝑖𝑎𝑡𝑒</m:t>
                      </m:r>
                      <m:r>
                        <a:rPr lang="en-US" sz="2000" b="0" i="1" smtClean="0">
                          <a:latin typeface="Cambria Math" panose="02040503050406030204" pitchFamily="18" charset="0"/>
                        </a:rPr>
                        <m:t> </m:t>
                      </m:r>
                      <m:r>
                        <a:rPr lang="en-US" sz="2000" b="0" i="1" smtClean="0">
                          <a:latin typeface="Cambria Math" panose="02040503050406030204" pitchFamily="18" charset="0"/>
                        </a:rPr>
                        <m:t>𝑣𝑒𝑐𝑡𝑜𝑟</m:t>
                      </m:r>
                      <m:r>
                        <a:rPr lang="en-US" sz="2000" b="0" i="1" smtClean="0">
                          <a:latin typeface="Cambria Math" panose="02040503050406030204" pitchFamily="18" charset="0"/>
                        </a:rPr>
                        <m:t> </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oMath>
                  </m:oMathPara>
                </a14:m>
                <a:endParaRPr lang="en-US" sz="2000" dirty="0"/>
              </a:p>
              <a:p>
                <a:endParaRPr lang="en-US" dirty="0"/>
              </a:p>
            </p:txBody>
          </p:sp>
        </mc:Choice>
        <mc:Fallback xmlns="">
          <p:sp>
            <p:nvSpPr>
              <p:cNvPr id="10" name="TextBox 9">
                <a:extLst>
                  <a:ext uri="{FF2B5EF4-FFF2-40B4-BE49-F238E27FC236}">
                    <a16:creationId xmlns:a16="http://schemas.microsoft.com/office/drawing/2014/main" id="{B8891C3D-F016-46C2-932F-5097F3B41FD9}"/>
                  </a:ext>
                </a:extLst>
              </p:cNvPr>
              <p:cNvSpPr txBox="1">
                <a:spLocks noRot="1" noChangeAspect="1" noMove="1" noResize="1" noEditPoints="1" noAdjustHandles="1" noChangeArrowheads="1" noChangeShapeType="1" noTextEdit="1"/>
              </p:cNvSpPr>
              <p:nvPr/>
            </p:nvSpPr>
            <p:spPr>
              <a:xfrm>
                <a:off x="306180" y="3739813"/>
                <a:ext cx="6990760" cy="98488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F2E32C4-BA90-4F88-8B18-CF76F6BBA77C}"/>
                  </a:ext>
                </a:extLst>
              </p:cNvPr>
              <p:cNvSpPr txBox="1"/>
              <p:nvPr/>
            </p:nvSpPr>
            <p:spPr>
              <a:xfrm>
                <a:off x="5594567" y="1669072"/>
                <a:ext cx="3240824" cy="14856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chemeClr val="accent2"/>
                              </a:solidFill>
                              <a:latin typeface="Cambria Math" panose="02040503050406030204" pitchFamily="18" charset="0"/>
                            </a:rPr>
                          </m:ctrlPr>
                        </m:sSubPr>
                        <m:e>
                          <m:r>
                            <a:rPr lang="en-US" sz="2000" b="0" i="1" smtClean="0">
                              <a:solidFill>
                                <a:schemeClr val="accent2"/>
                              </a:solidFill>
                              <a:latin typeface="Cambria Math" panose="02040503050406030204" pitchFamily="18" charset="0"/>
                            </a:rPr>
                            <m:t>𝑁</m:t>
                          </m:r>
                        </m:e>
                        <m:sub>
                          <m:r>
                            <a:rPr lang="en-US" sz="2000" b="0" i="1" smtClean="0">
                              <a:solidFill>
                                <a:schemeClr val="accent2"/>
                              </a:solidFill>
                              <a:latin typeface="Cambria Math" panose="02040503050406030204" pitchFamily="18" charset="0"/>
                            </a:rPr>
                            <m:t>𝑙𝑐</m:t>
                          </m:r>
                        </m:sub>
                      </m:sSub>
                      <m:r>
                        <a:rPr lang="en-US" sz="2000" b="0" i="1" smtClean="0">
                          <a:solidFill>
                            <a:schemeClr val="accent2"/>
                          </a:solidFill>
                          <a:latin typeface="Cambria Math" panose="02040503050406030204" pitchFamily="18" charset="0"/>
                        </a:rPr>
                        <m:t>=</m:t>
                      </m:r>
                      <m:nary>
                        <m:naryPr>
                          <m:chr m:val="∑"/>
                          <m:supHide m:val="on"/>
                          <m:ctrlPr>
                            <a:rPr lang="en-US" sz="2000" b="0" i="1" smtClean="0">
                              <a:solidFill>
                                <a:schemeClr val="accent2"/>
                              </a:solidFill>
                              <a:latin typeface="Cambria Math" panose="02040503050406030204" pitchFamily="18" charset="0"/>
                            </a:rPr>
                          </m:ctrlPr>
                        </m:naryPr>
                        <m:sub>
                          <m:r>
                            <m:rPr>
                              <m:brk m:alnAt="7"/>
                            </m:rPr>
                            <a:rPr lang="en-US" sz="2000" b="0" i="1" smtClean="0">
                              <a:solidFill>
                                <a:schemeClr val="accent2"/>
                              </a:solidFill>
                              <a:latin typeface="Cambria Math" panose="02040503050406030204" pitchFamily="18" charset="0"/>
                            </a:rPr>
                            <m:t>𝑜</m:t>
                          </m:r>
                          <m:r>
                            <a:rPr lang="en-US" sz="2000" b="0" i="1" smtClean="0">
                              <a:solidFill>
                                <a:schemeClr val="accent2"/>
                              </a:solidFill>
                              <a:latin typeface="Cambria Math" panose="02040503050406030204" pitchFamily="18" charset="0"/>
                            </a:rPr>
                            <m:t>𝑏𝑠𝑒𝑟𝑣𝑒𝑑</m:t>
                          </m:r>
                        </m:sub>
                        <m:sup/>
                        <m:e>
                          <m:f>
                            <m:fPr>
                              <m:ctrlPr>
                                <a:rPr lang="en-US" sz="2000" b="0" i="1" smtClean="0">
                                  <a:solidFill>
                                    <a:schemeClr val="accent2"/>
                                  </a:solidFill>
                                  <a:latin typeface="Cambria Math" panose="02040503050406030204" pitchFamily="18" charset="0"/>
                                </a:rPr>
                              </m:ctrlPr>
                            </m:fPr>
                            <m:num>
                              <m:r>
                                <a:rPr lang="en-US" sz="2000" b="0" i="1" smtClean="0">
                                  <a:solidFill>
                                    <a:schemeClr val="accent2"/>
                                  </a:solidFill>
                                  <a:latin typeface="Cambria Math" panose="02040503050406030204" pitchFamily="18" charset="0"/>
                                </a:rPr>
                                <m:t>1</m:t>
                              </m:r>
                            </m:num>
                            <m:den>
                              <m:r>
                                <a:rPr lang="en-US" sz="2000" b="0" i="1" smtClean="0">
                                  <a:solidFill>
                                    <a:schemeClr val="accent2"/>
                                  </a:solidFill>
                                  <a:latin typeface="Cambria Math" panose="02040503050406030204" pitchFamily="18" charset="0"/>
                                </a:rPr>
                                <m:t>1−</m:t>
                              </m:r>
                              <m:sSub>
                                <m:sSubPr>
                                  <m:ctrlPr>
                                    <a:rPr lang="en-US" sz="2000" b="0" i="1" smtClean="0">
                                      <a:solidFill>
                                        <a:schemeClr val="accent2"/>
                                      </a:solidFill>
                                      <a:latin typeface="Cambria Math" panose="02040503050406030204" pitchFamily="18" charset="0"/>
                                    </a:rPr>
                                  </m:ctrlPr>
                                </m:sSubPr>
                                <m:e>
                                  <m:r>
                                    <a:rPr lang="en-US" sz="2000" b="0" i="1" smtClean="0">
                                      <a:solidFill>
                                        <a:schemeClr val="accent2"/>
                                      </a:solidFill>
                                      <a:latin typeface="Cambria Math" panose="02040503050406030204" pitchFamily="18" charset="0"/>
                                    </a:rPr>
                                    <m:t>𝑝</m:t>
                                  </m:r>
                                </m:e>
                                <m:sub>
                                  <m:r>
                                    <a:rPr lang="en-US" sz="2000" b="0" i="1" smtClean="0">
                                      <a:solidFill>
                                        <a:schemeClr val="accent2"/>
                                      </a:solidFill>
                                      <a:latin typeface="Cambria Math" panose="02040503050406030204" pitchFamily="18" charset="0"/>
                                    </a:rPr>
                                    <m:t>𝑜𝑖</m:t>
                                  </m:r>
                                </m:sub>
                              </m:sSub>
                            </m:den>
                          </m:f>
                        </m:e>
                      </m:nary>
                    </m:oMath>
                  </m:oMathPara>
                </a14:m>
                <a:endParaRPr lang="en-US" sz="2000" b="0" i="1" dirty="0">
                  <a:solidFill>
                    <a:schemeClr val="accent2"/>
                  </a:solidFill>
                  <a:latin typeface="Cambria Math" panose="02040503050406030204" pitchFamily="18" charset="0"/>
                </a:endParaRPr>
              </a:p>
              <a:p>
                <a:endParaRPr lang="en-US" sz="1600" b="0" i="1" dirty="0">
                  <a:solidFill>
                    <a:schemeClr val="accent2"/>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solidFill>
                            <a:schemeClr val="accent2"/>
                          </a:solidFill>
                          <a:latin typeface="Cambria Math" panose="02040503050406030204" pitchFamily="18" charset="0"/>
                        </a:rPr>
                        <m:t>𝑡h𝑒</m:t>
                      </m:r>
                      <m:r>
                        <a:rPr lang="en-US" sz="1600" b="0" i="1" smtClean="0">
                          <a:solidFill>
                            <a:schemeClr val="accent2"/>
                          </a:solidFill>
                          <a:latin typeface="Cambria Math" panose="02040503050406030204" pitchFamily="18" charset="0"/>
                        </a:rPr>
                        <m:t> </m:t>
                      </m:r>
                      <m:r>
                        <a:rPr lang="en-US" sz="1600" b="0" i="1" smtClean="0">
                          <a:solidFill>
                            <a:schemeClr val="accent2"/>
                          </a:solidFill>
                          <a:latin typeface="Cambria Math" panose="02040503050406030204" pitchFamily="18" charset="0"/>
                        </a:rPr>
                        <m:t>𝑡𝑜𝑡𝑎𝑙</m:t>
                      </m:r>
                      <m:r>
                        <a:rPr lang="en-US" sz="1600" b="0" i="1" smtClean="0">
                          <a:solidFill>
                            <a:schemeClr val="accent2"/>
                          </a:solidFill>
                          <a:latin typeface="Cambria Math" panose="02040503050406030204" pitchFamily="18" charset="0"/>
                        </a:rPr>
                        <m:t> </m:t>
                      </m:r>
                      <m:r>
                        <a:rPr lang="en-US" sz="1600" b="0" i="1" smtClean="0">
                          <a:solidFill>
                            <a:schemeClr val="accent2"/>
                          </a:solidFill>
                          <a:latin typeface="Cambria Math" panose="02040503050406030204" pitchFamily="18" charset="0"/>
                        </a:rPr>
                        <m:t>𝑛𝑢𝑚𝑏𝑒𝑟</m:t>
                      </m:r>
                      <m:r>
                        <a:rPr lang="en-US" sz="1600" b="0" i="1" smtClean="0">
                          <a:solidFill>
                            <a:schemeClr val="accent2"/>
                          </a:solidFill>
                          <a:latin typeface="Cambria Math" panose="02040503050406030204" pitchFamily="18" charset="0"/>
                        </a:rPr>
                        <m:t> </m:t>
                      </m:r>
                      <m:r>
                        <a:rPr lang="en-US" sz="1600" b="0" i="1" smtClean="0">
                          <a:solidFill>
                            <a:schemeClr val="accent2"/>
                          </a:solidFill>
                          <a:latin typeface="Cambria Math" panose="02040503050406030204" pitchFamily="18" charset="0"/>
                        </a:rPr>
                        <m:t>𝑜𝑓</m:t>
                      </m:r>
                      <m:r>
                        <a:rPr lang="en-US" sz="1600" b="0" i="1" smtClean="0">
                          <a:solidFill>
                            <a:schemeClr val="accent2"/>
                          </a:solidFill>
                          <a:latin typeface="Cambria Math" panose="02040503050406030204" pitchFamily="18" charset="0"/>
                        </a:rPr>
                        <m:t> </m:t>
                      </m:r>
                      <m:r>
                        <a:rPr lang="en-US" sz="1600" b="0" i="1" smtClean="0">
                          <a:solidFill>
                            <a:schemeClr val="accent2"/>
                          </a:solidFill>
                          <a:latin typeface="Cambria Math" panose="02040503050406030204" pitchFamily="18" charset="0"/>
                        </a:rPr>
                        <m:t>h𝑒𝑎𝑙𝑡h</m:t>
                      </m:r>
                      <m:r>
                        <a:rPr lang="en-US" sz="1600" b="0" i="1" smtClean="0">
                          <a:solidFill>
                            <a:schemeClr val="accent2"/>
                          </a:solidFill>
                          <a:latin typeface="Cambria Math" panose="02040503050406030204" pitchFamily="18" charset="0"/>
                        </a:rPr>
                        <m:t> </m:t>
                      </m:r>
                      <m:r>
                        <a:rPr lang="en-US" sz="1600" b="0" i="1" smtClean="0">
                          <a:solidFill>
                            <a:schemeClr val="accent2"/>
                          </a:solidFill>
                          <a:latin typeface="Cambria Math" panose="02040503050406030204" pitchFamily="18" charset="0"/>
                        </a:rPr>
                        <m:t>𝑐𝑎𝑟𝑒</m:t>
                      </m:r>
                      <m:r>
                        <a:rPr lang="en-US" sz="1600" b="0" i="1" smtClean="0">
                          <a:solidFill>
                            <a:schemeClr val="accent2"/>
                          </a:solidFill>
                          <a:latin typeface="Cambria Math" panose="02040503050406030204" pitchFamily="18" charset="0"/>
                        </a:rPr>
                        <m:t> </m:t>
                      </m:r>
                    </m:oMath>
                  </m:oMathPara>
                </a14:m>
                <a:endParaRPr lang="en-US" sz="1600" b="0" i="1" dirty="0">
                  <a:solidFill>
                    <a:schemeClr val="accent2"/>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1600" b="0" i="1" smtClean="0">
                          <a:solidFill>
                            <a:schemeClr val="accent2"/>
                          </a:solidFill>
                          <a:latin typeface="Cambria Math" panose="02040503050406030204" pitchFamily="18" charset="0"/>
                        </a:rPr>
                        <m:t>𝑝𝑟𝑎𝑐𝑡𝑖𝑡𝑖𝑜𝑛𝑒𝑟𝑠</m:t>
                      </m:r>
                      <m:r>
                        <a:rPr lang="en-US" sz="1600" b="0" i="1" smtClean="0">
                          <a:solidFill>
                            <a:schemeClr val="accent2"/>
                          </a:solidFill>
                          <a:latin typeface="Cambria Math" panose="02040503050406030204" pitchFamily="18" charset="0"/>
                        </a:rPr>
                        <m:t> </m:t>
                      </m:r>
                      <m:r>
                        <a:rPr lang="en-US" sz="1600" b="0" i="1" smtClean="0">
                          <a:solidFill>
                            <a:schemeClr val="accent2"/>
                          </a:solidFill>
                          <a:latin typeface="Cambria Math" panose="02040503050406030204" pitchFamily="18" charset="0"/>
                        </a:rPr>
                        <m:t>𝑤h𝑜</m:t>
                      </m:r>
                      <m:r>
                        <a:rPr lang="en-US" sz="1600" b="0" i="1" smtClean="0">
                          <a:solidFill>
                            <a:schemeClr val="accent2"/>
                          </a:solidFill>
                          <a:latin typeface="Cambria Math" panose="02040503050406030204" pitchFamily="18" charset="0"/>
                        </a:rPr>
                        <m:t> </m:t>
                      </m:r>
                      <m:r>
                        <a:rPr lang="en-US" sz="1600" b="0" i="1" smtClean="0">
                          <a:solidFill>
                            <a:schemeClr val="accent2"/>
                          </a:solidFill>
                          <a:latin typeface="Cambria Math" panose="02040503050406030204" pitchFamily="18" charset="0"/>
                        </a:rPr>
                        <m:t>h𝑎𝑣𝑒</m:t>
                      </m:r>
                      <m:r>
                        <a:rPr lang="en-US" sz="1600" b="0" i="1" smtClean="0">
                          <a:solidFill>
                            <a:schemeClr val="accent2"/>
                          </a:solidFill>
                          <a:latin typeface="Cambria Math" panose="02040503050406030204" pitchFamily="18" charset="0"/>
                        </a:rPr>
                        <m:t> </m:t>
                      </m:r>
                      <m:r>
                        <a:rPr lang="en-US" sz="1600" b="0" i="1" smtClean="0">
                          <a:solidFill>
                            <a:schemeClr val="accent2"/>
                          </a:solidFill>
                          <a:latin typeface="Cambria Math" panose="02040503050406030204" pitchFamily="18" charset="0"/>
                        </a:rPr>
                        <m:t>𝑑𝑖𝑒𝑑</m:t>
                      </m:r>
                    </m:oMath>
                  </m:oMathPara>
                </a14:m>
                <a:endParaRPr lang="en-US" sz="1600" dirty="0">
                  <a:solidFill>
                    <a:schemeClr val="accent2"/>
                  </a:solidFill>
                </a:endParaRPr>
              </a:p>
            </p:txBody>
          </p:sp>
        </mc:Choice>
        <mc:Fallback xmlns="">
          <p:sp>
            <p:nvSpPr>
              <p:cNvPr id="11" name="TextBox 10">
                <a:extLst>
                  <a:ext uri="{FF2B5EF4-FFF2-40B4-BE49-F238E27FC236}">
                    <a16:creationId xmlns:a16="http://schemas.microsoft.com/office/drawing/2014/main" id="{3F2E32C4-BA90-4F88-8B18-CF76F6BBA77C}"/>
                  </a:ext>
                </a:extLst>
              </p:cNvPr>
              <p:cNvSpPr txBox="1">
                <a:spLocks noRot="1" noChangeAspect="1" noMove="1" noResize="1" noEditPoints="1" noAdjustHandles="1" noChangeArrowheads="1" noChangeShapeType="1" noTextEdit="1"/>
              </p:cNvSpPr>
              <p:nvPr/>
            </p:nvSpPr>
            <p:spPr>
              <a:xfrm>
                <a:off x="5594567" y="1669072"/>
                <a:ext cx="3240824" cy="1485600"/>
              </a:xfrm>
              <a:prstGeom prst="rect">
                <a:avLst/>
              </a:prstGeom>
              <a:blipFill>
                <a:blip r:embed="rId9"/>
                <a:stretch>
                  <a:fillRect b="-493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98283BFA-2F6D-4616-AD4D-FAD90B80945C}"/>
              </a:ext>
            </a:extLst>
          </p:cNvPr>
          <p:cNvSpPr txBox="1"/>
          <p:nvPr/>
        </p:nvSpPr>
        <p:spPr>
          <a:xfrm>
            <a:off x="5594567" y="1296045"/>
            <a:ext cx="843885" cy="369332"/>
          </a:xfrm>
          <a:prstGeom prst="rect">
            <a:avLst/>
          </a:prstGeom>
          <a:noFill/>
        </p:spPr>
        <p:txBody>
          <a:bodyPr wrap="none" rtlCol="0">
            <a:spAutoFit/>
          </a:bodyPr>
          <a:lstStyle/>
          <a:p>
            <a:r>
              <a:rPr lang="en-US" b="1" dirty="0">
                <a:solidFill>
                  <a:schemeClr val="accent2"/>
                </a:solidFill>
                <a:latin typeface="Calibri" panose="020F0502020204030204" pitchFamily="34" charset="0"/>
              </a:rPr>
              <a:t>Step 3:</a:t>
            </a:r>
          </a:p>
        </p:txBody>
      </p:sp>
      <p:sp>
        <p:nvSpPr>
          <p:cNvPr id="13" name="TextBox 12">
            <a:extLst>
              <a:ext uri="{FF2B5EF4-FFF2-40B4-BE49-F238E27FC236}">
                <a16:creationId xmlns:a16="http://schemas.microsoft.com/office/drawing/2014/main" id="{577C9292-3A27-4202-B23B-2FF89233EDF0}"/>
              </a:ext>
            </a:extLst>
          </p:cNvPr>
          <p:cNvSpPr txBox="1"/>
          <p:nvPr/>
        </p:nvSpPr>
        <p:spPr>
          <a:xfrm>
            <a:off x="4929714" y="200801"/>
            <a:ext cx="4063485" cy="646331"/>
          </a:xfrm>
          <a:prstGeom prst="rect">
            <a:avLst/>
          </a:prstGeom>
          <a:noFill/>
        </p:spPr>
        <p:txBody>
          <a:bodyPr wrap="none" rtlCol="0">
            <a:spAutoFit/>
          </a:bodyPr>
          <a:lstStyle/>
          <a:p>
            <a:r>
              <a:rPr lang="en-US" dirty="0">
                <a:solidFill>
                  <a:srgbClr val="F62208"/>
                </a:solidFill>
              </a:rPr>
              <a:t>Tilling and Sterne, 1999</a:t>
            </a:r>
          </a:p>
          <a:p>
            <a:r>
              <a:rPr lang="en-US" dirty="0">
                <a:solidFill>
                  <a:srgbClr val="F62208"/>
                </a:solidFill>
              </a:rPr>
              <a:t>DOI: </a:t>
            </a:r>
            <a:r>
              <a:rPr lang="en-US" dirty="0">
                <a:solidFill>
                  <a:srgbClr val="F62208"/>
                </a:solidFill>
                <a:hlinkClick r:id="rId10">
                  <a:extLst>
                    <a:ext uri="{A12FA001-AC4F-418D-AE19-62706E023703}">
                      <ahyp:hlinkClr xmlns:ahyp="http://schemas.microsoft.com/office/drawing/2018/hyperlinkcolor" val="tx"/>
                    </a:ext>
                  </a:extLst>
                </a:hlinkClick>
              </a:rPr>
              <a:t>10.1093/oxfordjournals.aje.a009825</a:t>
            </a:r>
            <a:endParaRPr lang="en-US" dirty="0">
              <a:solidFill>
                <a:srgbClr val="F62208"/>
              </a:solidFill>
            </a:endParaRPr>
          </a:p>
        </p:txBody>
      </p:sp>
      <p:pic>
        <p:nvPicPr>
          <p:cNvPr id="14" name="Graphic 13" descr="Question Mark outline">
            <a:extLst>
              <a:ext uri="{FF2B5EF4-FFF2-40B4-BE49-F238E27FC236}">
                <a16:creationId xmlns:a16="http://schemas.microsoft.com/office/drawing/2014/main" id="{3A59E9BE-6157-4C34-8B1C-6B37C0D1FF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35833" y="3586124"/>
            <a:ext cx="1299558" cy="1299558"/>
          </a:xfrm>
          <a:prstGeom prst="rect">
            <a:avLst/>
          </a:prstGeom>
        </p:spPr>
      </p:pic>
    </p:spTree>
    <p:extLst>
      <p:ext uri="{BB962C8B-B14F-4D97-AF65-F5344CB8AC3E}">
        <p14:creationId xmlns:p14="http://schemas.microsoft.com/office/powerpoint/2010/main" val="21314106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Sensitivity Analysis Results</a:t>
            </a:r>
          </a:p>
        </p:txBody>
      </p:sp>
    </p:spTree>
    <p:extLst>
      <p:ext uri="{BB962C8B-B14F-4D97-AF65-F5344CB8AC3E}">
        <p14:creationId xmlns:p14="http://schemas.microsoft.com/office/powerpoint/2010/main" val="184764332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4582-FAB3-44F8-9554-5A38100436C1}"/>
              </a:ext>
            </a:extLst>
          </p:cNvPr>
          <p:cNvSpPr>
            <a:spLocks noGrp="1"/>
          </p:cNvSpPr>
          <p:nvPr>
            <p:ph type="title"/>
          </p:nvPr>
        </p:nvSpPr>
        <p:spPr/>
        <p:txBody>
          <a:bodyPr/>
          <a:lstStyle/>
          <a:p>
            <a:r>
              <a:rPr lang="en-US" dirty="0"/>
              <a:t>Estimated COVID-19 Deaths Among Health Care Personnel.  United States March 17 </a:t>
            </a:r>
            <a:r>
              <a:rPr lang="en-US" dirty="0">
                <a:latin typeface="Engravers MT" panose="02090707080505020304" pitchFamily="18" charset="0"/>
              </a:rPr>
              <a:t>– </a:t>
            </a:r>
            <a:r>
              <a:rPr lang="en-US" dirty="0"/>
              <a:t>April 29, 2020.</a:t>
            </a:r>
          </a:p>
        </p:txBody>
      </p:sp>
      <p:pic>
        <p:nvPicPr>
          <p:cNvPr id="4" name="Picture 3">
            <a:extLst>
              <a:ext uri="{FF2B5EF4-FFF2-40B4-BE49-F238E27FC236}">
                <a16:creationId xmlns:a16="http://schemas.microsoft.com/office/drawing/2014/main" id="{816760E5-4446-4F5D-80DA-C7BA46C892BC}"/>
              </a:ext>
            </a:extLst>
          </p:cNvPr>
          <p:cNvPicPr>
            <a:picLocks noChangeAspect="1"/>
          </p:cNvPicPr>
          <p:nvPr/>
        </p:nvPicPr>
        <p:blipFill>
          <a:blip r:embed="rId3"/>
          <a:stretch>
            <a:fillRect/>
          </a:stretch>
        </p:blipFill>
        <p:spPr>
          <a:xfrm>
            <a:off x="744888" y="1509752"/>
            <a:ext cx="7654224" cy="2926080"/>
          </a:xfrm>
          <a:prstGeom prst="rect">
            <a:avLst/>
          </a:prstGeom>
        </p:spPr>
      </p:pic>
      <p:sp>
        <p:nvSpPr>
          <p:cNvPr id="5" name="TextBox 4">
            <a:extLst>
              <a:ext uri="{FF2B5EF4-FFF2-40B4-BE49-F238E27FC236}">
                <a16:creationId xmlns:a16="http://schemas.microsoft.com/office/drawing/2014/main" id="{8393D23C-E1D7-4BAF-A2F3-2CBD2822A7E6}"/>
              </a:ext>
            </a:extLst>
          </p:cNvPr>
          <p:cNvSpPr txBox="1"/>
          <p:nvPr/>
        </p:nvSpPr>
        <p:spPr>
          <a:xfrm>
            <a:off x="1699418" y="1033384"/>
            <a:ext cx="5745163" cy="338554"/>
          </a:xfrm>
          <a:prstGeom prst="rect">
            <a:avLst/>
          </a:prstGeom>
          <a:noFill/>
        </p:spPr>
        <p:txBody>
          <a:bodyPr wrap="none" rtlCol="0">
            <a:spAutoFit/>
          </a:bodyPr>
          <a:lstStyle/>
          <a:p>
            <a:r>
              <a:rPr lang="en-US" sz="1600" b="1" dirty="0">
                <a:solidFill>
                  <a:srgbClr val="C7320C"/>
                </a:solidFill>
              </a:rPr>
              <a:t>Compared to Chapman Estimator (95% CI): 1161 (862, 1695)</a:t>
            </a:r>
          </a:p>
        </p:txBody>
      </p:sp>
    </p:spTree>
    <p:extLst>
      <p:ext uri="{BB962C8B-B14F-4D97-AF65-F5344CB8AC3E}">
        <p14:creationId xmlns:p14="http://schemas.microsoft.com/office/powerpoint/2010/main" val="126880010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Comparisons to Other Published Estimates</a:t>
            </a:r>
          </a:p>
        </p:txBody>
      </p:sp>
    </p:spTree>
    <p:extLst>
      <p:ext uri="{BB962C8B-B14F-4D97-AF65-F5344CB8AC3E}">
        <p14:creationId xmlns:p14="http://schemas.microsoft.com/office/powerpoint/2010/main" val="398701983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Letter to the Editor of </a:t>
            </a:r>
            <a:r>
              <a:rPr lang="en-US" i="1" dirty="0"/>
              <a:t>Epidemiology</a:t>
            </a:r>
            <a:r>
              <a:rPr lang="en-US" dirty="0"/>
              <a:t>, November 2020</a:t>
            </a: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29176CD5-6078-4E08-B1C4-2CD9C04478DB}"/>
                  </a:ext>
                </a:extLst>
              </p:cNvPr>
              <p:cNvSpPr txBox="1">
                <a:spLocks noChangeAspect="1"/>
              </p:cNvSpPr>
              <p:nvPr/>
            </p:nvSpPr>
            <p:spPr>
              <a:xfrm>
                <a:off x="-289499" y="1770290"/>
                <a:ext cx="9722997" cy="402336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2D2D2D"/>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2D2D2D"/>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2D2D2D"/>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2D2D2D"/>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sz="2400" i="1" smtClean="0">
                              <a:solidFill>
                                <a:srgbClr val="C7320C"/>
                              </a:solidFill>
                              <a:latin typeface="Cambria Math" panose="02040503050406030204" pitchFamily="18" charset="0"/>
                            </a:rPr>
                          </m:ctrlPr>
                        </m:sSubPr>
                        <m:e>
                          <m:r>
                            <a:rPr lang="en-US" sz="2400" i="1" smtClean="0">
                              <a:solidFill>
                                <a:srgbClr val="C7320C"/>
                              </a:solidFill>
                              <a:latin typeface="Cambria Math" panose="02040503050406030204" pitchFamily="18" charset="0"/>
                            </a:rPr>
                            <m:t>𝑛</m:t>
                          </m:r>
                        </m:e>
                        <m:sub>
                          <m:r>
                            <a:rPr lang="en-US" sz="2400" i="1" smtClean="0">
                              <a:solidFill>
                                <a:srgbClr val="C7320C"/>
                              </a:solidFill>
                              <a:latin typeface="Cambria Math" panose="02040503050406030204" pitchFamily="18" charset="0"/>
                            </a:rPr>
                            <m:t>𝑖𝑗</m:t>
                          </m:r>
                        </m:sub>
                      </m:sSub>
                      <m:r>
                        <a:rPr lang="en-US" sz="2400" i="1" smtClean="0">
                          <a:solidFill>
                            <a:srgbClr val="C7320C"/>
                          </a:solidFill>
                          <a:latin typeface="Cambria Math" panose="02040503050406030204" pitchFamily="18" charset="0"/>
                        </a:rPr>
                        <m:t> ~ </m:t>
                      </m:r>
                      <m:r>
                        <a:rPr lang="en-US" sz="2400" i="1" smtClean="0">
                          <a:solidFill>
                            <a:srgbClr val="C7320C"/>
                          </a:solidFill>
                          <a:latin typeface="Cambria Math" panose="02040503050406030204" pitchFamily="18" charset="0"/>
                        </a:rPr>
                        <m:t>𝑃𝑜𝑖𝑠𝑠𝑜𝑛</m:t>
                      </m:r>
                      <m:r>
                        <a:rPr lang="en-US" sz="2400" i="1" smtClean="0">
                          <a:solidFill>
                            <a:srgbClr val="C7320C"/>
                          </a:solidFill>
                          <a:latin typeface="Cambria Math" panose="02040503050406030204" pitchFamily="18" charset="0"/>
                        </a:rPr>
                        <m:t> [</m:t>
                      </m:r>
                      <m:r>
                        <a:rPr lang="en-US" sz="2400" i="1" smtClean="0">
                          <a:solidFill>
                            <a:srgbClr val="C7320C"/>
                          </a:solidFill>
                          <a:latin typeface="Cambria Math" panose="02040503050406030204" pitchFamily="18" charset="0"/>
                        </a:rPr>
                        <m:t>𝑚𝑒𝑎𝑛</m:t>
                      </m:r>
                      <m:r>
                        <a:rPr lang="en-US" sz="2400" i="1" smtClean="0">
                          <a:solidFill>
                            <a:srgbClr val="C7320C"/>
                          </a:solidFill>
                          <a:latin typeface="Cambria Math" panose="02040503050406030204" pitchFamily="18" charset="0"/>
                        </a:rPr>
                        <m:t>=</m:t>
                      </m:r>
                      <m:r>
                        <m:rPr>
                          <m:sty m:val="p"/>
                        </m:rPr>
                        <a:rPr lang="en-US" sz="2400" smtClean="0">
                          <a:solidFill>
                            <a:srgbClr val="C7320C"/>
                          </a:solidFill>
                          <a:latin typeface="Cambria Math" panose="02040503050406030204" pitchFamily="18" charset="0"/>
                        </a:rPr>
                        <m:t>exp</m:t>
                      </m:r>
                      <m:d>
                        <m:dPr>
                          <m:ctrlPr>
                            <a:rPr lang="en-US" sz="2400" i="1" smtClean="0">
                              <a:solidFill>
                                <a:srgbClr val="C7320C"/>
                              </a:solidFill>
                              <a:latin typeface="Cambria Math" panose="02040503050406030204" pitchFamily="18" charset="0"/>
                            </a:rPr>
                          </m:ctrlPr>
                        </m:dPr>
                        <m:e>
                          <m:sSub>
                            <m:sSubPr>
                              <m:ctrlPr>
                                <a:rPr lang="en-US" sz="2400" i="1" smtClean="0">
                                  <a:solidFill>
                                    <a:srgbClr val="C7320C"/>
                                  </a:solidFill>
                                  <a:latin typeface="Cambria Math" panose="02040503050406030204" pitchFamily="18" charset="0"/>
                                </a:rPr>
                              </m:ctrlPr>
                            </m:sSubPr>
                            <m:e>
                              <m:r>
                                <a:rPr lang="en-US" sz="2400" i="1" smtClean="0">
                                  <a:solidFill>
                                    <a:srgbClr val="C7320C"/>
                                  </a:solidFill>
                                  <a:latin typeface="Cambria Math" panose="02040503050406030204" pitchFamily="18" charset="0"/>
                                  <a:ea typeface="Cambria Math" panose="02040503050406030204" pitchFamily="18" charset="0"/>
                                </a:rPr>
                                <m:t>𝛽</m:t>
                              </m:r>
                            </m:e>
                            <m:sub>
                              <m:r>
                                <a:rPr lang="en-US" sz="2400" i="1" smtClean="0">
                                  <a:solidFill>
                                    <a:srgbClr val="C7320C"/>
                                  </a:solidFill>
                                  <a:latin typeface="Cambria Math" panose="02040503050406030204" pitchFamily="18" charset="0"/>
                                </a:rPr>
                                <m:t>0</m:t>
                              </m:r>
                            </m:sub>
                          </m:sSub>
                          <m:r>
                            <a:rPr lang="en-US" sz="2400" i="1" smtClean="0">
                              <a:solidFill>
                                <a:srgbClr val="C7320C"/>
                              </a:solidFill>
                              <a:latin typeface="Cambria Math" panose="02040503050406030204" pitchFamily="18" charset="0"/>
                            </a:rPr>
                            <m:t>+ </m:t>
                          </m:r>
                          <m:sSub>
                            <m:sSubPr>
                              <m:ctrlPr>
                                <a:rPr lang="en-US" sz="2400" i="1" smtClean="0">
                                  <a:solidFill>
                                    <a:srgbClr val="C7320C"/>
                                  </a:solidFill>
                                  <a:latin typeface="Cambria Math" panose="02040503050406030204" pitchFamily="18" charset="0"/>
                                </a:rPr>
                              </m:ctrlPr>
                            </m:sSubPr>
                            <m:e>
                              <m:r>
                                <a:rPr lang="en-US" sz="2400" i="1" smtClean="0">
                                  <a:solidFill>
                                    <a:srgbClr val="C7320C"/>
                                  </a:solidFill>
                                  <a:latin typeface="Cambria Math" panose="02040503050406030204" pitchFamily="18" charset="0"/>
                                  <a:ea typeface="Cambria Math" panose="02040503050406030204" pitchFamily="18" charset="0"/>
                                </a:rPr>
                                <m:t>𝛽</m:t>
                              </m:r>
                            </m:e>
                            <m:sub>
                              <m:r>
                                <a:rPr lang="en-US" sz="2400" i="1" smtClean="0">
                                  <a:solidFill>
                                    <a:srgbClr val="C7320C"/>
                                  </a:solidFill>
                                  <a:latin typeface="Cambria Math" panose="02040503050406030204" pitchFamily="18" charset="0"/>
                                </a:rPr>
                                <m:t>1</m:t>
                              </m:r>
                            </m:sub>
                          </m:sSub>
                          <m:r>
                            <a:rPr lang="en-US" sz="2400" i="1" smtClean="0">
                              <a:solidFill>
                                <a:srgbClr val="C7320C"/>
                              </a:solidFill>
                              <a:latin typeface="Cambria Math" panose="02040503050406030204" pitchFamily="18" charset="0"/>
                            </a:rPr>
                            <m:t>𝑖</m:t>
                          </m:r>
                          <m:r>
                            <a:rPr lang="en-US" sz="2400" i="1" smtClean="0">
                              <a:solidFill>
                                <a:srgbClr val="C7320C"/>
                              </a:solidFill>
                              <a:latin typeface="Cambria Math" panose="02040503050406030204" pitchFamily="18" charset="0"/>
                            </a:rPr>
                            <m:t>+ </m:t>
                          </m:r>
                          <m:sSub>
                            <m:sSubPr>
                              <m:ctrlPr>
                                <a:rPr lang="en-US" sz="2400" i="1" smtClean="0">
                                  <a:solidFill>
                                    <a:srgbClr val="C7320C"/>
                                  </a:solidFill>
                                  <a:latin typeface="Cambria Math" panose="02040503050406030204" pitchFamily="18" charset="0"/>
                                </a:rPr>
                              </m:ctrlPr>
                            </m:sSubPr>
                            <m:e>
                              <m:r>
                                <a:rPr lang="en-US" sz="2400" i="1" smtClean="0">
                                  <a:solidFill>
                                    <a:srgbClr val="C7320C"/>
                                  </a:solidFill>
                                  <a:latin typeface="Cambria Math" panose="02040503050406030204" pitchFamily="18" charset="0"/>
                                  <a:ea typeface="Cambria Math" panose="02040503050406030204" pitchFamily="18" charset="0"/>
                                </a:rPr>
                                <m:t>𝛽</m:t>
                              </m:r>
                            </m:e>
                            <m:sub>
                              <m:r>
                                <a:rPr lang="en-US" sz="2400" i="1" smtClean="0">
                                  <a:solidFill>
                                    <a:srgbClr val="C7320C"/>
                                  </a:solidFill>
                                  <a:latin typeface="Cambria Math" panose="02040503050406030204" pitchFamily="18" charset="0"/>
                                </a:rPr>
                                <m:t>2</m:t>
                              </m:r>
                            </m:sub>
                          </m:sSub>
                          <m:r>
                            <a:rPr lang="en-US" sz="2400" i="1" smtClean="0">
                              <a:solidFill>
                                <a:srgbClr val="C7320C"/>
                              </a:solidFill>
                              <a:latin typeface="Cambria Math" panose="02040503050406030204" pitchFamily="18" charset="0"/>
                            </a:rPr>
                            <m:t>𝑗</m:t>
                          </m:r>
                          <m:r>
                            <a:rPr lang="en-US" sz="2400" i="1" smtClean="0">
                              <a:solidFill>
                                <a:srgbClr val="C7320C"/>
                              </a:solidFill>
                              <a:latin typeface="Cambria Math" panose="02040503050406030204" pitchFamily="18" charset="0"/>
                            </a:rPr>
                            <m:t>+ </m:t>
                          </m:r>
                          <m:sSub>
                            <m:sSubPr>
                              <m:ctrlPr>
                                <a:rPr lang="en-US" sz="2400" i="1" smtClean="0">
                                  <a:solidFill>
                                    <a:srgbClr val="C7320C"/>
                                  </a:solidFill>
                                  <a:latin typeface="Cambria Math" panose="02040503050406030204" pitchFamily="18" charset="0"/>
                                </a:rPr>
                              </m:ctrlPr>
                            </m:sSubPr>
                            <m:e>
                              <m:r>
                                <a:rPr lang="en-US" sz="2400" i="1" smtClean="0">
                                  <a:solidFill>
                                    <a:srgbClr val="C7320C"/>
                                  </a:solidFill>
                                  <a:latin typeface="Cambria Math" panose="02040503050406030204" pitchFamily="18" charset="0"/>
                                  <a:ea typeface="Cambria Math" panose="02040503050406030204" pitchFamily="18" charset="0"/>
                                </a:rPr>
                                <m:t>𝛽</m:t>
                              </m:r>
                            </m:e>
                            <m:sub>
                              <m:r>
                                <a:rPr lang="en-US" sz="2400" i="1" smtClean="0">
                                  <a:solidFill>
                                    <a:srgbClr val="C7320C"/>
                                  </a:solidFill>
                                  <a:latin typeface="Cambria Math" panose="02040503050406030204" pitchFamily="18" charset="0"/>
                                </a:rPr>
                                <m:t>12</m:t>
                              </m:r>
                            </m:sub>
                          </m:sSub>
                          <m:r>
                            <a:rPr lang="en-US" sz="2400" i="1" smtClean="0">
                              <a:solidFill>
                                <a:srgbClr val="C7320C"/>
                              </a:solidFill>
                              <a:latin typeface="Cambria Math" panose="02040503050406030204" pitchFamily="18" charset="0"/>
                            </a:rPr>
                            <m:t>𝑖𝑗</m:t>
                          </m:r>
                        </m:e>
                      </m:d>
                      <m:r>
                        <a:rPr lang="en-US" sz="2400" i="1" smtClean="0">
                          <a:solidFill>
                            <a:srgbClr val="C7320C"/>
                          </a:solidFill>
                          <a:latin typeface="Cambria Math" panose="02040503050406030204" pitchFamily="18" charset="0"/>
                        </a:rPr>
                        <m:t>]</m:t>
                      </m:r>
                    </m:oMath>
                  </m:oMathPara>
                </a14:m>
                <a:endParaRPr lang="en-US" dirty="0"/>
              </a:p>
            </p:txBody>
          </p:sp>
        </mc:Choice>
        <mc:Fallback xmlns="">
          <p:sp>
            <p:nvSpPr>
              <p:cNvPr id="6" name="Content Placeholder 2">
                <a:extLst>
                  <a:ext uri="{FF2B5EF4-FFF2-40B4-BE49-F238E27FC236}">
                    <a16:creationId xmlns:a16="http://schemas.microsoft.com/office/drawing/2014/main" id="{29176CD5-6078-4E08-B1C4-2CD9C04478DB}"/>
                  </a:ext>
                </a:extLst>
              </p:cNvPr>
              <p:cNvSpPr txBox="1">
                <a:spLocks noRot="1" noChangeAspect="1" noMove="1" noResize="1" noEditPoints="1" noAdjustHandles="1" noChangeArrowheads="1" noChangeShapeType="1" noTextEdit="1"/>
              </p:cNvSpPr>
              <p:nvPr/>
            </p:nvSpPr>
            <p:spPr>
              <a:xfrm>
                <a:off x="-289499" y="1770290"/>
                <a:ext cx="9722997" cy="4023360"/>
              </a:xfrm>
              <a:prstGeom prst="rect">
                <a:avLst/>
              </a:prstGeom>
              <a:blipFill>
                <a:blip r:embed="rId5"/>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32A2CE6-C370-4033-8E62-E7B4CBEC747D}"/>
              </a:ext>
            </a:extLst>
          </p:cNvPr>
          <p:cNvSpPr txBox="1"/>
          <p:nvPr/>
        </p:nvSpPr>
        <p:spPr>
          <a:xfrm>
            <a:off x="3156824" y="1064450"/>
            <a:ext cx="2130824" cy="461665"/>
          </a:xfrm>
          <a:prstGeom prst="rect">
            <a:avLst/>
          </a:prstGeom>
          <a:noFill/>
        </p:spPr>
        <p:txBody>
          <a:bodyPr wrap="square" rtlCol="0">
            <a:spAutoFit/>
          </a:bodyPr>
          <a:lstStyle/>
          <a:p>
            <a:r>
              <a:rPr lang="en-US" sz="1200" dirty="0"/>
              <a:t>Expected size of the population we are estimating</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898B32E-59E2-4E5A-9447-E1EC78DE9A6E}"/>
                  </a:ext>
                </a:extLst>
              </p:cNvPr>
              <p:cNvSpPr txBox="1"/>
              <p:nvPr/>
            </p:nvSpPr>
            <p:spPr>
              <a:xfrm>
                <a:off x="0" y="2571750"/>
                <a:ext cx="252603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𝑖</m:t>
                      </m:r>
                      <m:r>
                        <a:rPr lang="en-US" sz="1200" b="0" i="1" smtClean="0">
                          <a:latin typeface="Cambria Math" panose="02040503050406030204" pitchFamily="18" charset="0"/>
                        </a:rPr>
                        <m:t>=</m:t>
                      </m:r>
                      <m:r>
                        <a:rPr lang="en-US" sz="1200" b="0" i="1" smtClean="0">
                          <a:latin typeface="Cambria Math" panose="02040503050406030204" pitchFamily="18" charset="0"/>
                        </a:rPr>
                        <m:t>𝑏𝑖𝑛𝑎𝑟𝑦</m:t>
                      </m:r>
                      <m:r>
                        <a:rPr lang="en-US" sz="1200" b="0" i="1" smtClean="0">
                          <a:latin typeface="Cambria Math" panose="02040503050406030204" pitchFamily="18" charset="0"/>
                        </a:rPr>
                        <m:t> </m:t>
                      </m:r>
                      <m:r>
                        <a:rPr lang="en-US" sz="1200" b="0" i="1" smtClean="0">
                          <a:latin typeface="Cambria Math" panose="02040503050406030204" pitchFamily="18" charset="0"/>
                        </a:rPr>
                        <m:t>𝑖𝑛𝑑𝑖𝑐𝑎𝑡𝑜𝑟</m:t>
                      </m:r>
                      <m:r>
                        <a:rPr lang="en-US" sz="1200" b="0" i="1" smtClean="0">
                          <a:latin typeface="Cambria Math" panose="02040503050406030204" pitchFamily="18" charset="0"/>
                        </a:rPr>
                        <m:t> </m:t>
                      </m:r>
                      <m:r>
                        <a:rPr lang="en-US" sz="1200" b="0" i="1" smtClean="0">
                          <a:latin typeface="Cambria Math" panose="02040503050406030204" pitchFamily="18" charset="0"/>
                        </a:rPr>
                        <m:t>𝑓𝑜𝑟</m:t>
                      </m:r>
                      <m:r>
                        <a:rPr lang="en-US" sz="1200" b="0" i="1" smtClean="0">
                          <a:latin typeface="Cambria Math" panose="02040503050406030204" pitchFamily="18" charset="0"/>
                        </a:rPr>
                        <m:t> </m:t>
                      </m:r>
                      <m:r>
                        <a:rPr lang="en-US" sz="1200" b="0" i="1" smtClean="0">
                          <a:latin typeface="Cambria Math" panose="02040503050406030204" pitchFamily="18" charset="0"/>
                        </a:rPr>
                        <m:t>𝑙𝑖𝑠𝑡</m:t>
                      </m:r>
                      <m:r>
                        <a:rPr lang="en-US" sz="1200" b="0" i="1" smtClean="0">
                          <a:latin typeface="Cambria Math" panose="02040503050406030204" pitchFamily="18" charset="0"/>
                        </a:rPr>
                        <m:t> 1</m:t>
                      </m:r>
                    </m:oMath>
                  </m:oMathPara>
                </a14:m>
                <a:endParaRPr lang="en-US" sz="1200" b="0" dirty="0"/>
              </a:p>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𝑗</m:t>
                      </m:r>
                      <m:r>
                        <a:rPr lang="en-US" sz="1200" b="0" i="1" smtClean="0">
                          <a:latin typeface="Cambria Math" panose="02040503050406030204" pitchFamily="18" charset="0"/>
                        </a:rPr>
                        <m:t>=</m:t>
                      </m:r>
                      <m:r>
                        <a:rPr lang="en-US" sz="1200" b="0" i="1" smtClean="0">
                          <a:latin typeface="Cambria Math" panose="02040503050406030204" pitchFamily="18" charset="0"/>
                        </a:rPr>
                        <m:t>𝑏𝑖𝑛𝑎𝑟𝑦</m:t>
                      </m:r>
                      <m:r>
                        <a:rPr lang="en-US" sz="1200" b="0" i="1" smtClean="0">
                          <a:latin typeface="Cambria Math" panose="02040503050406030204" pitchFamily="18" charset="0"/>
                        </a:rPr>
                        <m:t> </m:t>
                      </m:r>
                      <m:r>
                        <a:rPr lang="en-US" sz="1200" b="0" i="1" smtClean="0">
                          <a:latin typeface="Cambria Math" panose="02040503050406030204" pitchFamily="18" charset="0"/>
                        </a:rPr>
                        <m:t>𝑖𝑛𝑑𝑖𝑐𝑎𝑡𝑜𝑟</m:t>
                      </m:r>
                      <m:r>
                        <a:rPr lang="en-US" sz="1200" b="0" i="1" smtClean="0">
                          <a:latin typeface="Cambria Math" panose="02040503050406030204" pitchFamily="18" charset="0"/>
                        </a:rPr>
                        <m:t> </m:t>
                      </m:r>
                      <m:r>
                        <a:rPr lang="en-US" sz="1200" b="0" i="1" smtClean="0">
                          <a:latin typeface="Cambria Math" panose="02040503050406030204" pitchFamily="18" charset="0"/>
                        </a:rPr>
                        <m:t>𝑓𝑜𝑟</m:t>
                      </m:r>
                      <m:r>
                        <a:rPr lang="en-US" sz="1200" b="0" i="1" smtClean="0">
                          <a:latin typeface="Cambria Math" panose="02040503050406030204" pitchFamily="18" charset="0"/>
                        </a:rPr>
                        <m:t> </m:t>
                      </m:r>
                      <m:r>
                        <a:rPr lang="en-US" sz="1200" b="0" i="1" smtClean="0">
                          <a:latin typeface="Cambria Math" panose="02040503050406030204" pitchFamily="18" charset="0"/>
                        </a:rPr>
                        <m:t>𝑙𝑖𝑠𝑡</m:t>
                      </m:r>
                      <m:r>
                        <a:rPr lang="en-US" sz="1200" b="0" i="1" smtClean="0">
                          <a:latin typeface="Cambria Math" panose="02040503050406030204" pitchFamily="18" charset="0"/>
                        </a:rPr>
                        <m:t> 2</m:t>
                      </m:r>
                    </m:oMath>
                  </m:oMathPara>
                </a14:m>
                <a:endParaRPr lang="en-US" sz="1200" dirty="0"/>
              </a:p>
            </p:txBody>
          </p:sp>
        </mc:Choice>
        <mc:Fallback xmlns="">
          <p:sp>
            <p:nvSpPr>
              <p:cNvPr id="8" name="TextBox 7">
                <a:extLst>
                  <a:ext uri="{FF2B5EF4-FFF2-40B4-BE49-F238E27FC236}">
                    <a16:creationId xmlns:a16="http://schemas.microsoft.com/office/drawing/2014/main" id="{D898B32E-59E2-4E5A-9447-E1EC78DE9A6E}"/>
                  </a:ext>
                </a:extLst>
              </p:cNvPr>
              <p:cNvSpPr txBox="1">
                <a:spLocks noRot="1" noChangeAspect="1" noMove="1" noResize="1" noEditPoints="1" noAdjustHandles="1" noChangeArrowheads="1" noChangeShapeType="1" noTextEdit="1"/>
              </p:cNvSpPr>
              <p:nvPr/>
            </p:nvSpPr>
            <p:spPr>
              <a:xfrm>
                <a:off x="0" y="2571750"/>
                <a:ext cx="2526030" cy="461665"/>
              </a:xfrm>
              <a:prstGeom prst="rect">
                <a:avLst/>
              </a:prstGeom>
              <a:blipFill>
                <a:blip r:embed="rId6"/>
                <a:stretch>
                  <a:fillRect b="-131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82660553-1F2E-46FA-B25A-E8AC218F15F0}"/>
              </a:ext>
            </a:extLst>
          </p:cNvPr>
          <p:cNvSpPr txBox="1"/>
          <p:nvPr/>
        </p:nvSpPr>
        <p:spPr>
          <a:xfrm>
            <a:off x="5674995" y="1064450"/>
            <a:ext cx="1583055" cy="430887"/>
          </a:xfrm>
          <a:prstGeom prst="rect">
            <a:avLst/>
          </a:prstGeom>
          <a:noFill/>
        </p:spPr>
        <p:txBody>
          <a:bodyPr wrap="square">
            <a:spAutoFit/>
          </a:bodyPr>
          <a:lstStyle/>
          <a:p>
            <a:pPr algn="ctr"/>
            <a:r>
              <a:rPr lang="en-US" sz="1100" dirty="0"/>
              <a:t>Odds of individual being on list 2</a:t>
            </a:r>
          </a:p>
        </p:txBody>
      </p:sp>
      <p:sp>
        <p:nvSpPr>
          <p:cNvPr id="11" name="TextBox 10">
            <a:extLst>
              <a:ext uri="{FF2B5EF4-FFF2-40B4-BE49-F238E27FC236}">
                <a16:creationId xmlns:a16="http://schemas.microsoft.com/office/drawing/2014/main" id="{6EA3013C-0B3C-416B-AAB0-48616F023B61}"/>
              </a:ext>
            </a:extLst>
          </p:cNvPr>
          <p:cNvSpPr txBox="1"/>
          <p:nvPr/>
        </p:nvSpPr>
        <p:spPr>
          <a:xfrm>
            <a:off x="4714779" y="2460932"/>
            <a:ext cx="1920432" cy="461665"/>
          </a:xfrm>
          <a:prstGeom prst="rect">
            <a:avLst/>
          </a:prstGeom>
          <a:noFill/>
        </p:spPr>
        <p:txBody>
          <a:bodyPr wrap="square" rtlCol="0">
            <a:spAutoFit/>
          </a:bodyPr>
          <a:lstStyle/>
          <a:p>
            <a:pPr algn="ctr"/>
            <a:r>
              <a:rPr lang="en-US" sz="1200" dirty="0"/>
              <a:t>Odds of individual</a:t>
            </a:r>
          </a:p>
          <a:p>
            <a:pPr algn="ctr"/>
            <a:r>
              <a:rPr lang="en-US" sz="1200" dirty="0"/>
              <a:t> being on list 1</a:t>
            </a:r>
          </a:p>
        </p:txBody>
      </p:sp>
      <p:sp>
        <p:nvSpPr>
          <p:cNvPr id="12" name="TextBox 11">
            <a:extLst>
              <a:ext uri="{FF2B5EF4-FFF2-40B4-BE49-F238E27FC236}">
                <a16:creationId xmlns:a16="http://schemas.microsoft.com/office/drawing/2014/main" id="{10DC7C42-0694-48B3-9D2E-BCB11D7FD14D}"/>
              </a:ext>
            </a:extLst>
          </p:cNvPr>
          <p:cNvSpPr txBox="1"/>
          <p:nvPr/>
        </p:nvSpPr>
        <p:spPr>
          <a:xfrm>
            <a:off x="6766368" y="2460932"/>
            <a:ext cx="1920432" cy="1015663"/>
          </a:xfrm>
          <a:prstGeom prst="rect">
            <a:avLst/>
          </a:prstGeom>
          <a:noFill/>
        </p:spPr>
        <p:txBody>
          <a:bodyPr wrap="square" rtlCol="0">
            <a:spAutoFit/>
          </a:bodyPr>
          <a:lstStyle/>
          <a:p>
            <a:pPr algn="ctr"/>
            <a:r>
              <a:rPr lang="en-US" sz="1200" b="1" dirty="0">
                <a:solidFill>
                  <a:schemeClr val="accent1">
                    <a:lumMod val="75000"/>
                  </a:schemeClr>
                </a:solidFill>
              </a:rPr>
              <a:t>Odds ratio of individual being on list 1 given individual is on list 2 compared with not being on list 2 </a:t>
            </a:r>
          </a:p>
        </p:txBody>
      </p:sp>
      <p:cxnSp>
        <p:nvCxnSpPr>
          <p:cNvPr id="13" name="Straight Arrow Connector 12">
            <a:extLst>
              <a:ext uri="{FF2B5EF4-FFF2-40B4-BE49-F238E27FC236}">
                <a16:creationId xmlns:a16="http://schemas.microsoft.com/office/drawing/2014/main" id="{37CF6DF7-8C8C-4971-AFB4-1DBE1827B0E2}"/>
              </a:ext>
            </a:extLst>
          </p:cNvPr>
          <p:cNvCxnSpPr>
            <a:cxnSpLocks/>
          </p:cNvCxnSpPr>
          <p:nvPr/>
        </p:nvCxnSpPr>
        <p:spPr>
          <a:xfrm flipV="1">
            <a:off x="4900300" y="1495337"/>
            <a:ext cx="0" cy="337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9E3CFCB9-9481-4017-BF69-CBE127E64967}"/>
              </a:ext>
            </a:extLst>
          </p:cNvPr>
          <p:cNvCxnSpPr>
            <a:cxnSpLocks/>
          </p:cNvCxnSpPr>
          <p:nvPr/>
        </p:nvCxnSpPr>
        <p:spPr>
          <a:xfrm flipV="1">
            <a:off x="6466522" y="1495336"/>
            <a:ext cx="0" cy="337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E49EAD37-9B2E-4E3C-B783-A24AB204F3B9}"/>
              </a:ext>
            </a:extLst>
          </p:cNvPr>
          <p:cNvCxnSpPr>
            <a:cxnSpLocks/>
          </p:cNvCxnSpPr>
          <p:nvPr/>
        </p:nvCxnSpPr>
        <p:spPr>
          <a:xfrm rot="10800000" flipV="1">
            <a:off x="5577840" y="2163510"/>
            <a:ext cx="0" cy="337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4EC788AD-FD10-43E5-B8C0-BD99CC10225B}"/>
              </a:ext>
            </a:extLst>
          </p:cNvPr>
          <p:cNvCxnSpPr>
            <a:cxnSpLocks/>
          </p:cNvCxnSpPr>
          <p:nvPr/>
        </p:nvCxnSpPr>
        <p:spPr>
          <a:xfrm rot="10800000" flipV="1">
            <a:off x="7273290" y="2163511"/>
            <a:ext cx="0" cy="337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249FB32-6C39-45D0-8564-840EE977911D}"/>
                  </a:ext>
                </a:extLst>
              </p:cNvPr>
              <p:cNvSpPr txBox="1"/>
              <p:nvPr/>
            </p:nvSpPr>
            <p:spPr>
              <a:xfrm>
                <a:off x="1062548" y="3220019"/>
                <a:ext cx="5302815" cy="1754326"/>
              </a:xfrm>
              <a:prstGeom prst="rect">
                <a:avLst/>
              </a:prstGeom>
              <a:noFill/>
            </p:spPr>
            <p:txBody>
              <a:bodyPr wrap="square" rtlCol="0">
                <a:spAutoFit/>
              </a:bodyPr>
              <a:lstStyle/>
              <a:p>
                <a:r>
                  <a:rPr lang="en-US" dirty="0"/>
                  <a:t>If we assume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𝛽</m:t>
                        </m:r>
                      </m:e>
                      <m:sub>
                        <m:r>
                          <a:rPr lang="en-US" i="1">
                            <a:latin typeface="Cambria Math" panose="02040503050406030204" pitchFamily="18" charset="0"/>
                          </a:rPr>
                          <m:t>12</m:t>
                        </m:r>
                      </m:sub>
                    </m:sSub>
                    <m:r>
                      <a:rPr lang="en-US" i="1">
                        <a:latin typeface="Cambria Math" panose="02040503050406030204" pitchFamily="18" charset="0"/>
                      </a:rPr>
                      <m:t>𝑖𝑗</m:t>
                    </m:r>
                  </m:oMath>
                </a14:m>
                <a:r>
                  <a:rPr lang="en-US" dirty="0"/>
                  <a:t> = 1 (i.e., the two lists are independent), then we use the MLE to estimate the other three parameters.</a:t>
                </a:r>
              </a:p>
              <a:p>
                <a:endParaRPr lang="en-US" dirty="0"/>
              </a:p>
              <a:p>
                <a:r>
                  <a:rPr lang="en-US" dirty="0">
                    <a:solidFill>
                      <a:srgbClr val="C7320C"/>
                    </a:solidFill>
                  </a:rPr>
                  <a:t>We can also use the MLE to estimate the other three parameters if we assume different values of </a:t>
                </a:r>
                <a14:m>
                  <m:oMath xmlns:m="http://schemas.openxmlformats.org/officeDocument/2006/math">
                    <m:sSub>
                      <m:sSubPr>
                        <m:ctrlPr>
                          <a:rPr lang="en-US" i="1">
                            <a:solidFill>
                              <a:srgbClr val="C7320C"/>
                            </a:solidFill>
                            <a:latin typeface="Cambria Math" panose="02040503050406030204" pitchFamily="18" charset="0"/>
                          </a:rPr>
                        </m:ctrlPr>
                      </m:sSubPr>
                      <m:e>
                        <m:r>
                          <a:rPr lang="en-US" i="1">
                            <a:solidFill>
                              <a:srgbClr val="C7320C"/>
                            </a:solidFill>
                            <a:latin typeface="Cambria Math" panose="02040503050406030204" pitchFamily="18" charset="0"/>
                            <a:ea typeface="Cambria Math" panose="02040503050406030204" pitchFamily="18" charset="0"/>
                          </a:rPr>
                          <m:t>𝛽</m:t>
                        </m:r>
                      </m:e>
                      <m:sub>
                        <m:r>
                          <a:rPr lang="en-US" i="1">
                            <a:solidFill>
                              <a:srgbClr val="C7320C"/>
                            </a:solidFill>
                            <a:latin typeface="Cambria Math" panose="02040503050406030204" pitchFamily="18" charset="0"/>
                          </a:rPr>
                          <m:t>12</m:t>
                        </m:r>
                      </m:sub>
                    </m:sSub>
                    <m:r>
                      <a:rPr lang="en-US" i="1">
                        <a:solidFill>
                          <a:srgbClr val="C7320C"/>
                        </a:solidFill>
                        <a:latin typeface="Cambria Math" panose="02040503050406030204" pitchFamily="18" charset="0"/>
                      </a:rPr>
                      <m:t>𝑖𝑗</m:t>
                    </m:r>
                    <m:r>
                      <a:rPr lang="en-US" i="1">
                        <a:solidFill>
                          <a:srgbClr val="C7320C"/>
                        </a:solidFill>
                        <a:latin typeface="Cambria Math" panose="02040503050406030204" pitchFamily="18" charset="0"/>
                      </a:rPr>
                      <m:t>.</m:t>
                    </m:r>
                  </m:oMath>
                </a14:m>
                <a:endParaRPr lang="en-US" dirty="0">
                  <a:solidFill>
                    <a:srgbClr val="C7320C"/>
                  </a:solidFill>
                </a:endParaRPr>
              </a:p>
            </p:txBody>
          </p:sp>
        </mc:Choice>
        <mc:Fallback xmlns="">
          <p:sp>
            <p:nvSpPr>
              <p:cNvPr id="18" name="TextBox 17">
                <a:extLst>
                  <a:ext uri="{FF2B5EF4-FFF2-40B4-BE49-F238E27FC236}">
                    <a16:creationId xmlns:a16="http://schemas.microsoft.com/office/drawing/2014/main" id="{A249FB32-6C39-45D0-8564-840EE977911D}"/>
                  </a:ext>
                </a:extLst>
              </p:cNvPr>
              <p:cNvSpPr txBox="1">
                <a:spLocks noRot="1" noChangeAspect="1" noMove="1" noResize="1" noEditPoints="1" noAdjustHandles="1" noChangeArrowheads="1" noChangeShapeType="1" noTextEdit="1"/>
              </p:cNvSpPr>
              <p:nvPr/>
            </p:nvSpPr>
            <p:spPr>
              <a:xfrm>
                <a:off x="1062548" y="3220019"/>
                <a:ext cx="5302815" cy="1754326"/>
              </a:xfrm>
              <a:prstGeom prst="rect">
                <a:avLst/>
              </a:prstGeom>
              <a:blipFill>
                <a:blip r:embed="rId7"/>
                <a:stretch>
                  <a:fillRect l="-920" t="-1736" r="-1379" b="-4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3698BC5-0EE4-4AB2-AC47-8B5E4C9963B7}"/>
                  </a:ext>
                </a:extLst>
              </p:cNvPr>
              <p:cNvSpPr txBox="1"/>
              <p:nvPr/>
            </p:nvSpPr>
            <p:spPr>
              <a:xfrm>
                <a:off x="6365363" y="3804125"/>
                <a:ext cx="2721835" cy="830997"/>
              </a:xfrm>
              <a:prstGeom prst="rect">
                <a:avLst/>
              </a:prstGeom>
              <a:noFill/>
            </p:spPr>
            <p:txBody>
              <a:bodyPr wrap="none" rtlCol="0">
                <a:spAutoFit/>
              </a:bodyPr>
              <a:lstStyle/>
              <a:p>
                <a:r>
                  <a:rPr lang="en-US" sz="1200" dirty="0">
                    <a:solidFill>
                      <a:schemeClr val="accent2"/>
                    </a:solidFill>
                  </a:rPr>
                  <a:t> </a:t>
                </a:r>
                <a14:m>
                  <m:oMath xmlns:m="http://schemas.openxmlformats.org/officeDocument/2006/math">
                    <m:sSub>
                      <m:sSubPr>
                        <m:ctrlPr>
                          <a:rPr lang="en-US" sz="1200" i="1" smtClean="0">
                            <a:solidFill>
                              <a:schemeClr val="accent2"/>
                            </a:solidFill>
                            <a:latin typeface="Cambria Math" panose="02040503050406030204" pitchFamily="18" charset="0"/>
                          </a:rPr>
                        </m:ctrlPr>
                      </m:sSubPr>
                      <m:e>
                        <m:r>
                          <a:rPr lang="en-US" sz="1200" b="0" i="1" smtClean="0">
                            <a:solidFill>
                              <a:schemeClr val="accent2"/>
                            </a:solidFill>
                            <a:latin typeface="Cambria Math" panose="02040503050406030204" pitchFamily="18" charset="0"/>
                          </a:rPr>
                          <m:t>𝑛</m:t>
                        </m:r>
                      </m:e>
                      <m:sub>
                        <m:r>
                          <a:rPr lang="en-US" sz="1200" b="0" i="1" smtClean="0">
                            <a:solidFill>
                              <a:schemeClr val="accent2"/>
                            </a:solidFill>
                            <a:latin typeface="Cambria Math" panose="02040503050406030204" pitchFamily="18" charset="0"/>
                          </a:rPr>
                          <m:t>11</m:t>
                        </m:r>
                      </m:sub>
                    </m:sSub>
                    <m:r>
                      <a:rPr lang="en-US" sz="1200" b="0" i="1" smtClean="0">
                        <a:solidFill>
                          <a:schemeClr val="accent2"/>
                        </a:solidFill>
                        <a:latin typeface="Cambria Math" panose="02040503050406030204" pitchFamily="18" charset="0"/>
                      </a:rPr>
                      <m:t>=</m:t>
                    </m:r>
                    <m:r>
                      <a:rPr lang="en-US" sz="1200" b="0" i="1" smtClean="0">
                        <a:solidFill>
                          <a:schemeClr val="accent2"/>
                        </a:solidFill>
                        <a:latin typeface="Cambria Math" panose="02040503050406030204" pitchFamily="18" charset="0"/>
                      </a:rPr>
                      <m:t>𝑖𝑛𝑐𝑙𝑢𝑑𝑒𝑑</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𝑜𝑛</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𝑏𝑜𝑡h</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𝑙𝑖𝑠𝑡𝑠</m:t>
                    </m:r>
                  </m:oMath>
                </a14:m>
                <a:endParaRPr lang="en-US" sz="1200" b="0" dirty="0">
                  <a:solidFill>
                    <a:schemeClr val="accent2"/>
                  </a:solidFill>
                </a:endParaRPr>
              </a:p>
              <a:p>
                <a:r>
                  <a:rPr lang="en-US" sz="1200" b="0" dirty="0">
                    <a:solidFill>
                      <a:schemeClr val="accent2"/>
                    </a:solidFill>
                  </a:rPr>
                  <a:t> </a:t>
                </a:r>
                <a14:m>
                  <m:oMath xmlns:m="http://schemas.openxmlformats.org/officeDocument/2006/math">
                    <m:sSub>
                      <m:sSubPr>
                        <m:ctrlPr>
                          <a:rPr lang="en-US" sz="1200" b="0" i="1" smtClean="0">
                            <a:solidFill>
                              <a:schemeClr val="accent2"/>
                            </a:solidFill>
                            <a:latin typeface="Cambria Math" panose="02040503050406030204" pitchFamily="18" charset="0"/>
                          </a:rPr>
                        </m:ctrlPr>
                      </m:sSubPr>
                      <m:e>
                        <m:r>
                          <a:rPr lang="en-US" sz="1200" b="0" i="1" smtClean="0">
                            <a:solidFill>
                              <a:schemeClr val="accent2"/>
                            </a:solidFill>
                            <a:latin typeface="Cambria Math" panose="02040503050406030204" pitchFamily="18" charset="0"/>
                          </a:rPr>
                          <m:t>𝑛</m:t>
                        </m:r>
                      </m:e>
                      <m:sub>
                        <m:r>
                          <a:rPr lang="en-US" sz="1200" b="0" i="1" smtClean="0">
                            <a:solidFill>
                              <a:schemeClr val="accent2"/>
                            </a:solidFill>
                            <a:latin typeface="Cambria Math" panose="02040503050406030204" pitchFamily="18" charset="0"/>
                          </a:rPr>
                          <m:t>10</m:t>
                        </m:r>
                      </m:sub>
                    </m:sSub>
                    <m:r>
                      <a:rPr lang="en-US" sz="1200" b="0" i="1" smtClean="0">
                        <a:solidFill>
                          <a:schemeClr val="accent2"/>
                        </a:solidFill>
                        <a:latin typeface="Cambria Math" panose="02040503050406030204" pitchFamily="18" charset="0"/>
                      </a:rPr>
                      <m:t>=</m:t>
                    </m:r>
                    <m:r>
                      <a:rPr lang="en-US" sz="1200" b="0" i="1" smtClean="0">
                        <a:solidFill>
                          <a:schemeClr val="accent2"/>
                        </a:solidFill>
                        <a:latin typeface="Cambria Math" panose="02040503050406030204" pitchFamily="18" charset="0"/>
                      </a:rPr>
                      <m:t>𝑖𝑛𝑐𝑙𝑢𝑑𝑒𝑑</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𝑜𝑛</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𝑙𝑖𝑠𝑡</m:t>
                    </m:r>
                    <m:r>
                      <a:rPr lang="en-US" sz="1200" b="0" i="1" smtClean="0">
                        <a:solidFill>
                          <a:schemeClr val="accent2"/>
                        </a:solidFill>
                        <a:latin typeface="Cambria Math" panose="02040503050406030204" pitchFamily="18" charset="0"/>
                      </a:rPr>
                      <m:t> 1, </m:t>
                    </m:r>
                    <m:r>
                      <a:rPr lang="en-US" sz="1200" b="0" i="1" smtClean="0">
                        <a:solidFill>
                          <a:schemeClr val="accent2"/>
                        </a:solidFill>
                        <a:latin typeface="Cambria Math" panose="02040503050406030204" pitchFamily="18" charset="0"/>
                      </a:rPr>
                      <m:t>𝑛𝑜𝑡</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𝑙𝑖𝑠𝑡</m:t>
                    </m:r>
                    <m:r>
                      <a:rPr lang="en-US" sz="1200" b="0" i="1" smtClean="0">
                        <a:solidFill>
                          <a:schemeClr val="accent2"/>
                        </a:solidFill>
                        <a:latin typeface="Cambria Math" panose="02040503050406030204" pitchFamily="18" charset="0"/>
                      </a:rPr>
                      <m:t> 2</m:t>
                    </m:r>
                  </m:oMath>
                </a14:m>
                <a:endParaRPr lang="en-US" sz="1200" b="0" i="1" dirty="0">
                  <a:solidFill>
                    <a:schemeClr val="accent2"/>
                  </a:solidFill>
                  <a:latin typeface="Cambria Math" panose="02040503050406030204" pitchFamily="18" charset="0"/>
                </a:endParaRPr>
              </a:p>
              <a:p>
                <a:r>
                  <a:rPr lang="en-US" sz="1200" b="0" dirty="0">
                    <a:solidFill>
                      <a:schemeClr val="accent2"/>
                    </a:solidFill>
                  </a:rPr>
                  <a:t> </a:t>
                </a:r>
                <a14:m>
                  <m:oMath xmlns:m="http://schemas.openxmlformats.org/officeDocument/2006/math">
                    <m:sSub>
                      <m:sSubPr>
                        <m:ctrlPr>
                          <a:rPr lang="en-US" sz="1200" b="0" i="1" smtClean="0">
                            <a:solidFill>
                              <a:schemeClr val="accent2"/>
                            </a:solidFill>
                            <a:latin typeface="Cambria Math" panose="02040503050406030204" pitchFamily="18" charset="0"/>
                          </a:rPr>
                        </m:ctrlPr>
                      </m:sSubPr>
                      <m:e>
                        <m:r>
                          <a:rPr lang="en-US" sz="1200" b="0" i="1" smtClean="0">
                            <a:solidFill>
                              <a:schemeClr val="accent2"/>
                            </a:solidFill>
                            <a:latin typeface="Cambria Math" panose="02040503050406030204" pitchFamily="18" charset="0"/>
                          </a:rPr>
                          <m:t>𝑛</m:t>
                        </m:r>
                      </m:e>
                      <m:sub>
                        <m:r>
                          <a:rPr lang="en-US" sz="1200" b="0" i="1" smtClean="0">
                            <a:solidFill>
                              <a:schemeClr val="accent2"/>
                            </a:solidFill>
                            <a:latin typeface="Cambria Math" panose="02040503050406030204" pitchFamily="18" charset="0"/>
                          </a:rPr>
                          <m:t>01</m:t>
                        </m:r>
                      </m:sub>
                    </m:sSub>
                    <m:r>
                      <a:rPr lang="en-US" sz="1200" b="0" i="1" smtClean="0">
                        <a:solidFill>
                          <a:schemeClr val="accent2"/>
                        </a:solidFill>
                        <a:latin typeface="Cambria Math" panose="02040503050406030204" pitchFamily="18" charset="0"/>
                      </a:rPr>
                      <m:t>=</m:t>
                    </m:r>
                    <m:r>
                      <a:rPr lang="en-US" sz="1200" b="0" i="1" smtClean="0">
                        <a:solidFill>
                          <a:schemeClr val="accent2"/>
                        </a:solidFill>
                        <a:latin typeface="Cambria Math" panose="02040503050406030204" pitchFamily="18" charset="0"/>
                      </a:rPr>
                      <m:t>𝑖𝑛𝑐𝑙𝑢𝑑𝑒𝑑</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𝑜𝑛</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𝑙𝑖𝑠𝑡</m:t>
                    </m:r>
                    <m:r>
                      <a:rPr lang="en-US" sz="1200" b="0" i="1" smtClean="0">
                        <a:solidFill>
                          <a:schemeClr val="accent2"/>
                        </a:solidFill>
                        <a:latin typeface="Cambria Math" panose="02040503050406030204" pitchFamily="18" charset="0"/>
                      </a:rPr>
                      <m:t> 2, </m:t>
                    </m:r>
                    <m:r>
                      <a:rPr lang="en-US" sz="1200" b="0" i="1" smtClean="0">
                        <a:solidFill>
                          <a:schemeClr val="accent2"/>
                        </a:solidFill>
                        <a:latin typeface="Cambria Math" panose="02040503050406030204" pitchFamily="18" charset="0"/>
                      </a:rPr>
                      <m:t>𝑛𝑜𝑡</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𝑜𝑛</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𝑙𝑖𝑠𝑡</m:t>
                    </m:r>
                    <m:r>
                      <a:rPr lang="en-US" sz="1200" b="0" i="1" smtClean="0">
                        <a:solidFill>
                          <a:schemeClr val="accent2"/>
                        </a:solidFill>
                        <a:latin typeface="Cambria Math" panose="02040503050406030204" pitchFamily="18" charset="0"/>
                      </a:rPr>
                      <m:t> 1</m:t>
                    </m:r>
                  </m:oMath>
                </a14:m>
                <a:endParaRPr lang="en-US" sz="1200" b="0" dirty="0">
                  <a:solidFill>
                    <a:schemeClr val="accent2"/>
                  </a:solidFill>
                </a:endParaRPr>
              </a:p>
              <a:p>
                <a:r>
                  <a:rPr lang="en-US" sz="1200" dirty="0">
                    <a:solidFill>
                      <a:schemeClr val="accent2"/>
                    </a:solidFill>
                  </a:rPr>
                  <a:t> </a:t>
                </a:r>
                <a14:m>
                  <m:oMath xmlns:m="http://schemas.openxmlformats.org/officeDocument/2006/math">
                    <m:sSub>
                      <m:sSubPr>
                        <m:ctrlPr>
                          <a:rPr lang="en-US" sz="1200" i="1" smtClean="0">
                            <a:solidFill>
                              <a:schemeClr val="accent2"/>
                            </a:solidFill>
                            <a:latin typeface="Cambria Math" panose="02040503050406030204" pitchFamily="18" charset="0"/>
                          </a:rPr>
                        </m:ctrlPr>
                      </m:sSubPr>
                      <m:e>
                        <m:r>
                          <a:rPr lang="en-US" sz="1200" b="0" i="1" smtClean="0">
                            <a:solidFill>
                              <a:schemeClr val="accent2"/>
                            </a:solidFill>
                            <a:latin typeface="Cambria Math" panose="02040503050406030204" pitchFamily="18" charset="0"/>
                          </a:rPr>
                          <m:t>𝑛</m:t>
                        </m:r>
                      </m:e>
                      <m:sub>
                        <m:r>
                          <a:rPr lang="en-US" sz="1200" b="0" i="1" smtClean="0">
                            <a:solidFill>
                              <a:schemeClr val="accent2"/>
                            </a:solidFill>
                            <a:latin typeface="Cambria Math" panose="02040503050406030204" pitchFamily="18" charset="0"/>
                          </a:rPr>
                          <m:t>00</m:t>
                        </m:r>
                      </m:sub>
                    </m:sSub>
                    <m:r>
                      <a:rPr lang="en-US" sz="1200" b="0" i="1" smtClean="0">
                        <a:solidFill>
                          <a:schemeClr val="accent2"/>
                        </a:solidFill>
                        <a:latin typeface="Cambria Math" panose="02040503050406030204" pitchFamily="18" charset="0"/>
                      </a:rPr>
                      <m:t>=</m:t>
                    </m:r>
                    <m:r>
                      <a:rPr lang="en-US" sz="1200" b="0" i="1" smtClean="0">
                        <a:solidFill>
                          <a:schemeClr val="accent2"/>
                        </a:solidFill>
                        <a:latin typeface="Cambria Math" panose="02040503050406030204" pitchFamily="18" charset="0"/>
                      </a:rPr>
                      <m:t>𝑖𝑛𝑐𝑙𝑢𝑑𝑒𝑑</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𝑜𝑛</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𝑛𝑒𝑖𝑡h𝑒𝑟</m:t>
                    </m:r>
                    <m:r>
                      <a:rPr lang="en-US" sz="1200" b="0" i="1" smtClean="0">
                        <a:solidFill>
                          <a:schemeClr val="accent2"/>
                        </a:solidFill>
                        <a:latin typeface="Cambria Math" panose="02040503050406030204" pitchFamily="18" charset="0"/>
                      </a:rPr>
                      <m:t> </m:t>
                    </m:r>
                    <m:r>
                      <a:rPr lang="en-US" sz="1200" b="0" i="1" smtClean="0">
                        <a:solidFill>
                          <a:schemeClr val="accent2"/>
                        </a:solidFill>
                        <a:latin typeface="Cambria Math" panose="02040503050406030204" pitchFamily="18" charset="0"/>
                      </a:rPr>
                      <m:t>𝑙𝑖𝑠𝑡</m:t>
                    </m:r>
                  </m:oMath>
                </a14:m>
                <a:endParaRPr lang="en-US" sz="1200" dirty="0">
                  <a:solidFill>
                    <a:schemeClr val="accent2"/>
                  </a:solidFill>
                </a:endParaRPr>
              </a:p>
            </p:txBody>
          </p:sp>
        </mc:Choice>
        <mc:Fallback xmlns="">
          <p:sp>
            <p:nvSpPr>
              <p:cNvPr id="19" name="TextBox 18">
                <a:extLst>
                  <a:ext uri="{FF2B5EF4-FFF2-40B4-BE49-F238E27FC236}">
                    <a16:creationId xmlns:a16="http://schemas.microsoft.com/office/drawing/2014/main" id="{B3698BC5-0EE4-4AB2-AC47-8B5E4C9963B7}"/>
                  </a:ext>
                </a:extLst>
              </p:cNvPr>
              <p:cNvSpPr txBox="1">
                <a:spLocks noRot="1" noChangeAspect="1" noMove="1" noResize="1" noEditPoints="1" noAdjustHandles="1" noChangeArrowheads="1" noChangeShapeType="1" noTextEdit="1"/>
              </p:cNvSpPr>
              <p:nvPr/>
            </p:nvSpPr>
            <p:spPr>
              <a:xfrm>
                <a:off x="6365363" y="3804125"/>
                <a:ext cx="2721835" cy="830997"/>
              </a:xfrm>
              <a:prstGeom prst="rect">
                <a:avLst/>
              </a:prstGeom>
              <a:blipFill>
                <a:blip r:embed="rId8"/>
                <a:stretch>
                  <a:fillRect/>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A34DACDD-5A96-4729-A083-7422CF19E383}"/>
              </a:ext>
            </a:extLst>
          </p:cNvPr>
          <p:cNvSpPr txBox="1"/>
          <p:nvPr/>
        </p:nvSpPr>
        <p:spPr>
          <a:xfrm>
            <a:off x="180307" y="1011097"/>
            <a:ext cx="2589170" cy="338554"/>
          </a:xfrm>
          <a:prstGeom prst="rect">
            <a:avLst/>
          </a:prstGeom>
          <a:noFill/>
        </p:spPr>
        <p:txBody>
          <a:bodyPr wrap="none" rtlCol="0">
            <a:spAutoFit/>
          </a:bodyPr>
          <a:lstStyle/>
          <a:p>
            <a:pPr eaLnBrk="1" fontAlgn="auto" hangingPunct="1">
              <a:spcBef>
                <a:spcPts val="0"/>
              </a:spcBef>
              <a:spcAft>
                <a:spcPts val="0"/>
              </a:spcAft>
            </a:pPr>
            <a:r>
              <a:rPr lang="en-US" sz="1600" b="1" dirty="0">
                <a:solidFill>
                  <a:prstClr val="black"/>
                </a:solidFill>
                <a:latin typeface="Calibri" panose="020F0502020204030204"/>
              </a:rPr>
              <a:t>Bo Zhang and Dylan S. Small</a:t>
            </a:r>
          </a:p>
        </p:txBody>
      </p:sp>
    </p:spTree>
    <p:extLst>
      <p:ext uri="{BB962C8B-B14F-4D97-AF65-F5344CB8AC3E}">
        <p14:creationId xmlns:p14="http://schemas.microsoft.com/office/powerpoint/2010/main" val="21136251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Health Care Personnel</a:t>
            </a:r>
          </a:p>
        </p:txBody>
      </p:sp>
      <p:pic>
        <p:nvPicPr>
          <p:cNvPr id="5" name="Picture 4" descr="Seven masked health care personnel in professional dress, including two surgeons, three doctors, and two nurses.">
            <a:extLst>
              <a:ext uri="{FF2B5EF4-FFF2-40B4-BE49-F238E27FC236}">
                <a16:creationId xmlns:a16="http://schemas.microsoft.com/office/drawing/2014/main" id="{2CD7816F-B08E-4E88-9245-CDC182ED7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566" y="1430054"/>
            <a:ext cx="5241310" cy="2578730"/>
          </a:xfrm>
          <a:prstGeom prst="rect">
            <a:avLst/>
          </a:prstGeom>
        </p:spPr>
      </p:pic>
      <p:sp>
        <p:nvSpPr>
          <p:cNvPr id="11" name="TextBox 10">
            <a:extLst>
              <a:ext uri="{FF2B5EF4-FFF2-40B4-BE49-F238E27FC236}">
                <a16:creationId xmlns:a16="http://schemas.microsoft.com/office/drawing/2014/main" id="{429862A7-B85F-4CBC-9B72-F30E77567B1C}"/>
              </a:ext>
            </a:extLst>
          </p:cNvPr>
          <p:cNvSpPr txBox="1"/>
          <p:nvPr/>
        </p:nvSpPr>
        <p:spPr>
          <a:xfrm>
            <a:off x="1175977" y="4683605"/>
            <a:ext cx="1436612" cy="253916"/>
          </a:xfrm>
          <a:prstGeom prst="rect">
            <a:avLst/>
          </a:prstGeom>
          <a:noFill/>
        </p:spPr>
        <p:txBody>
          <a:bodyPr wrap="none" rtlCol="0">
            <a:spAutoFit/>
          </a:bodyPr>
          <a:lstStyle/>
          <a:p>
            <a:r>
              <a:rPr lang="en-US" sz="1050" dirty="0">
                <a:effectLst/>
                <a:latin typeface="Times New Roman" panose="02020603050405020304" pitchFamily="18" charset="0"/>
                <a:ea typeface="Calibri" panose="020F0502020204030204" pitchFamily="34" charset="0"/>
              </a:rPr>
              <a:t>doi:10.7326/M20-1874</a:t>
            </a:r>
            <a:endParaRPr lang="en-US" sz="700" dirty="0"/>
          </a:p>
        </p:txBody>
      </p:sp>
      <p:graphicFrame>
        <p:nvGraphicFramePr>
          <p:cNvPr id="13" name="Chart 12" descr="Pie chart.  26% of U.S. health care personnel with patient contact have an elevated risk of developing COVID-19 due to age or co-morbidities.  73.4% have no elevated risk.">
            <a:extLst>
              <a:ext uri="{FF2B5EF4-FFF2-40B4-BE49-F238E27FC236}">
                <a16:creationId xmlns:a16="http://schemas.microsoft.com/office/drawing/2014/main" id="{0264BD17-C36B-42C9-B913-B6046F2B815A}"/>
              </a:ext>
            </a:extLst>
          </p:cNvPr>
          <p:cNvGraphicFramePr/>
          <p:nvPr>
            <p:extLst>
              <p:ext uri="{D42A27DB-BD31-4B8C-83A1-F6EECF244321}">
                <p14:modId xmlns:p14="http://schemas.microsoft.com/office/powerpoint/2010/main" val="1989693755"/>
              </p:ext>
            </p:extLst>
          </p:nvPr>
        </p:nvGraphicFramePr>
        <p:xfrm>
          <a:off x="5512876" y="1430054"/>
          <a:ext cx="3457285" cy="33805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6204558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4ADDD-4C32-4D71-9F26-6FF8DA0AE7E4}"/>
              </a:ext>
            </a:extLst>
          </p:cNvPr>
          <p:cNvSpPr>
            <a:spLocks noGrp="1"/>
          </p:cNvSpPr>
          <p:nvPr>
            <p:ph type="title"/>
          </p:nvPr>
        </p:nvSpPr>
        <p:spPr>
          <a:xfrm>
            <a:off x="457200" y="650116"/>
            <a:ext cx="8229600" cy="689591"/>
          </a:xfrm>
        </p:spPr>
        <p:txBody>
          <a:bodyPr/>
          <a:lstStyle/>
          <a:p>
            <a:r>
              <a:rPr lang="en-US" dirty="0"/>
              <a:t>Influence of Different Levels of Dependence between Capture Sources on Log-Linear Capture-Recapture Estimates</a:t>
            </a:r>
          </a:p>
        </p:txBody>
      </p:sp>
      <p:pic>
        <p:nvPicPr>
          <p:cNvPr id="4" name="Content Placeholder 8">
            <a:extLst>
              <a:ext uri="{FF2B5EF4-FFF2-40B4-BE49-F238E27FC236}">
                <a16:creationId xmlns:a16="http://schemas.microsoft.com/office/drawing/2014/main" id="{9D20C170-E05B-4424-808F-2C2546DA9585}"/>
              </a:ext>
            </a:extLst>
          </p:cNvPr>
          <p:cNvPicPr>
            <a:picLocks noChangeAspect="1"/>
          </p:cNvPicPr>
          <p:nvPr/>
        </p:nvPicPr>
        <p:blipFill>
          <a:blip r:embed="rId3"/>
          <a:stretch>
            <a:fillRect/>
          </a:stretch>
        </p:blipFill>
        <p:spPr>
          <a:xfrm>
            <a:off x="5958627" y="994911"/>
            <a:ext cx="2906385" cy="3840480"/>
          </a:xfrm>
          <a:prstGeom prst="rect">
            <a:avLst/>
          </a:prstGeom>
        </p:spPr>
      </p:pic>
      <p:pic>
        <p:nvPicPr>
          <p:cNvPr id="5" name="Picture 4">
            <a:extLst>
              <a:ext uri="{FF2B5EF4-FFF2-40B4-BE49-F238E27FC236}">
                <a16:creationId xmlns:a16="http://schemas.microsoft.com/office/drawing/2014/main" id="{C0CDDD30-E908-46D0-A522-AFF1DF54BACA}"/>
              </a:ext>
            </a:extLst>
          </p:cNvPr>
          <p:cNvPicPr>
            <a:picLocks noChangeAspect="1"/>
          </p:cNvPicPr>
          <p:nvPr/>
        </p:nvPicPr>
        <p:blipFill>
          <a:blip r:embed="rId4"/>
          <a:stretch>
            <a:fillRect/>
          </a:stretch>
        </p:blipFill>
        <p:spPr>
          <a:xfrm>
            <a:off x="122234" y="1382812"/>
            <a:ext cx="5519060" cy="3566160"/>
          </a:xfrm>
          <a:prstGeom prst="rect">
            <a:avLst/>
          </a:prstGeom>
        </p:spPr>
      </p:pic>
      <p:sp>
        <p:nvSpPr>
          <p:cNvPr id="6" name="TextBox 5">
            <a:extLst>
              <a:ext uri="{FF2B5EF4-FFF2-40B4-BE49-F238E27FC236}">
                <a16:creationId xmlns:a16="http://schemas.microsoft.com/office/drawing/2014/main" id="{6DC796EA-D82A-44EA-8353-FD06AA8B3ED0}"/>
              </a:ext>
            </a:extLst>
          </p:cNvPr>
          <p:cNvSpPr txBox="1"/>
          <p:nvPr/>
        </p:nvSpPr>
        <p:spPr>
          <a:xfrm>
            <a:off x="500745" y="4225686"/>
            <a:ext cx="348172" cy="215444"/>
          </a:xfrm>
          <a:prstGeom prst="rect">
            <a:avLst/>
          </a:prstGeom>
          <a:noFill/>
        </p:spPr>
        <p:txBody>
          <a:bodyPr wrap="none" rtlCol="0">
            <a:spAutoFit/>
          </a:bodyPr>
          <a:lstStyle/>
          <a:p>
            <a:r>
              <a:rPr lang="en-US" sz="800" dirty="0">
                <a:solidFill>
                  <a:srgbClr val="CE3B0E"/>
                </a:solidFill>
              </a:rPr>
              <a:t>329</a:t>
            </a:r>
          </a:p>
        </p:txBody>
      </p:sp>
      <p:sp>
        <p:nvSpPr>
          <p:cNvPr id="7" name="TextBox 6">
            <a:extLst>
              <a:ext uri="{FF2B5EF4-FFF2-40B4-BE49-F238E27FC236}">
                <a16:creationId xmlns:a16="http://schemas.microsoft.com/office/drawing/2014/main" id="{6C72FCB5-E60A-4524-A94A-BA7F23330242}"/>
              </a:ext>
            </a:extLst>
          </p:cNvPr>
          <p:cNvSpPr txBox="1"/>
          <p:nvPr/>
        </p:nvSpPr>
        <p:spPr>
          <a:xfrm>
            <a:off x="2516174" y="3590658"/>
            <a:ext cx="348172" cy="215444"/>
          </a:xfrm>
          <a:prstGeom prst="rect">
            <a:avLst/>
          </a:prstGeom>
          <a:noFill/>
        </p:spPr>
        <p:txBody>
          <a:bodyPr wrap="none" rtlCol="0">
            <a:spAutoFit/>
          </a:bodyPr>
          <a:lstStyle/>
          <a:p>
            <a:r>
              <a:rPr lang="en-US" sz="800" dirty="0">
                <a:solidFill>
                  <a:srgbClr val="CD3700"/>
                </a:solidFill>
              </a:rPr>
              <a:t>513</a:t>
            </a:r>
          </a:p>
        </p:txBody>
      </p:sp>
      <p:sp>
        <p:nvSpPr>
          <p:cNvPr id="8" name="TextBox 7">
            <a:extLst>
              <a:ext uri="{FF2B5EF4-FFF2-40B4-BE49-F238E27FC236}">
                <a16:creationId xmlns:a16="http://schemas.microsoft.com/office/drawing/2014/main" id="{4C252287-7B46-4CA1-ABDF-54D1FC384D8F}"/>
              </a:ext>
            </a:extLst>
          </p:cNvPr>
          <p:cNvSpPr txBox="1"/>
          <p:nvPr/>
        </p:nvSpPr>
        <p:spPr>
          <a:xfrm>
            <a:off x="3523450" y="3286769"/>
            <a:ext cx="381836" cy="215444"/>
          </a:xfrm>
          <a:prstGeom prst="rect">
            <a:avLst/>
          </a:prstGeom>
          <a:noFill/>
        </p:spPr>
        <p:txBody>
          <a:bodyPr wrap="square" rtlCol="0">
            <a:spAutoFit/>
          </a:bodyPr>
          <a:lstStyle/>
          <a:p>
            <a:r>
              <a:rPr lang="en-US" sz="800" dirty="0">
                <a:solidFill>
                  <a:srgbClr val="CD3700"/>
                </a:solidFill>
              </a:rPr>
              <a:t>697</a:t>
            </a:r>
          </a:p>
        </p:txBody>
      </p:sp>
      <p:sp>
        <p:nvSpPr>
          <p:cNvPr id="9" name="TextBox 8">
            <a:extLst>
              <a:ext uri="{FF2B5EF4-FFF2-40B4-BE49-F238E27FC236}">
                <a16:creationId xmlns:a16="http://schemas.microsoft.com/office/drawing/2014/main" id="{98A75590-4FD7-47A2-93BC-76ADE2FCC3D9}"/>
              </a:ext>
            </a:extLst>
          </p:cNvPr>
          <p:cNvSpPr txBox="1"/>
          <p:nvPr/>
        </p:nvSpPr>
        <p:spPr>
          <a:xfrm>
            <a:off x="5039717" y="2824847"/>
            <a:ext cx="348172" cy="215444"/>
          </a:xfrm>
          <a:prstGeom prst="rect">
            <a:avLst/>
          </a:prstGeom>
          <a:noFill/>
        </p:spPr>
        <p:txBody>
          <a:bodyPr wrap="none" rtlCol="0">
            <a:spAutoFit/>
          </a:bodyPr>
          <a:lstStyle/>
          <a:p>
            <a:r>
              <a:rPr lang="en-US" sz="800" dirty="0">
                <a:solidFill>
                  <a:srgbClr val="CD3700"/>
                </a:solidFill>
              </a:rPr>
              <a:t>881</a:t>
            </a:r>
          </a:p>
        </p:txBody>
      </p:sp>
    </p:spTree>
    <p:extLst>
      <p:ext uri="{BB962C8B-B14F-4D97-AF65-F5344CB8AC3E}">
        <p14:creationId xmlns:p14="http://schemas.microsoft.com/office/powerpoint/2010/main" val="424245151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4ADDD-4C32-4D71-9F26-6FF8DA0AE7E4}"/>
              </a:ext>
            </a:extLst>
          </p:cNvPr>
          <p:cNvSpPr>
            <a:spLocks noGrp="1"/>
          </p:cNvSpPr>
          <p:nvPr>
            <p:ph type="title"/>
          </p:nvPr>
        </p:nvSpPr>
        <p:spPr>
          <a:xfrm>
            <a:off x="457200" y="650116"/>
            <a:ext cx="8229600" cy="689591"/>
          </a:xfrm>
        </p:spPr>
        <p:txBody>
          <a:bodyPr/>
          <a:lstStyle/>
          <a:p>
            <a:r>
              <a:rPr lang="en-US" dirty="0"/>
              <a:t>Influence of Different Levels of Dependence between Capture Sources on Log-Linear Capture-Recapture Estimates</a:t>
            </a:r>
          </a:p>
        </p:txBody>
      </p:sp>
      <p:pic>
        <p:nvPicPr>
          <p:cNvPr id="4" name="Content Placeholder 8">
            <a:extLst>
              <a:ext uri="{FF2B5EF4-FFF2-40B4-BE49-F238E27FC236}">
                <a16:creationId xmlns:a16="http://schemas.microsoft.com/office/drawing/2014/main" id="{9D20C170-E05B-4424-808F-2C2546DA9585}"/>
              </a:ext>
            </a:extLst>
          </p:cNvPr>
          <p:cNvPicPr>
            <a:picLocks noChangeAspect="1"/>
          </p:cNvPicPr>
          <p:nvPr/>
        </p:nvPicPr>
        <p:blipFill>
          <a:blip r:embed="rId3"/>
          <a:stretch>
            <a:fillRect/>
          </a:stretch>
        </p:blipFill>
        <p:spPr>
          <a:xfrm>
            <a:off x="5958627" y="994911"/>
            <a:ext cx="2906385" cy="3840480"/>
          </a:xfrm>
          <a:prstGeom prst="rect">
            <a:avLst/>
          </a:prstGeom>
        </p:spPr>
      </p:pic>
      <p:pic>
        <p:nvPicPr>
          <p:cNvPr id="5" name="Picture 4">
            <a:extLst>
              <a:ext uri="{FF2B5EF4-FFF2-40B4-BE49-F238E27FC236}">
                <a16:creationId xmlns:a16="http://schemas.microsoft.com/office/drawing/2014/main" id="{C0CDDD30-E908-46D0-A522-AFF1DF54BACA}"/>
              </a:ext>
            </a:extLst>
          </p:cNvPr>
          <p:cNvPicPr>
            <a:picLocks noChangeAspect="1"/>
          </p:cNvPicPr>
          <p:nvPr/>
        </p:nvPicPr>
        <p:blipFill>
          <a:blip r:embed="rId4"/>
          <a:stretch>
            <a:fillRect/>
          </a:stretch>
        </p:blipFill>
        <p:spPr>
          <a:xfrm>
            <a:off x="122234" y="1382812"/>
            <a:ext cx="5519060" cy="3566160"/>
          </a:xfrm>
          <a:prstGeom prst="rect">
            <a:avLst/>
          </a:prstGeom>
        </p:spPr>
      </p:pic>
      <p:sp>
        <p:nvSpPr>
          <p:cNvPr id="6" name="TextBox 5">
            <a:extLst>
              <a:ext uri="{FF2B5EF4-FFF2-40B4-BE49-F238E27FC236}">
                <a16:creationId xmlns:a16="http://schemas.microsoft.com/office/drawing/2014/main" id="{6DC796EA-D82A-44EA-8353-FD06AA8B3ED0}"/>
              </a:ext>
            </a:extLst>
          </p:cNvPr>
          <p:cNvSpPr txBox="1"/>
          <p:nvPr/>
        </p:nvSpPr>
        <p:spPr>
          <a:xfrm>
            <a:off x="500745" y="4225686"/>
            <a:ext cx="348172" cy="215444"/>
          </a:xfrm>
          <a:prstGeom prst="rect">
            <a:avLst/>
          </a:prstGeom>
          <a:noFill/>
        </p:spPr>
        <p:txBody>
          <a:bodyPr wrap="none" rtlCol="0">
            <a:spAutoFit/>
          </a:bodyPr>
          <a:lstStyle/>
          <a:p>
            <a:r>
              <a:rPr lang="en-US" sz="800" dirty="0">
                <a:solidFill>
                  <a:srgbClr val="CE3B0E"/>
                </a:solidFill>
              </a:rPr>
              <a:t>329</a:t>
            </a:r>
          </a:p>
        </p:txBody>
      </p:sp>
      <p:sp>
        <p:nvSpPr>
          <p:cNvPr id="7" name="TextBox 6">
            <a:extLst>
              <a:ext uri="{FF2B5EF4-FFF2-40B4-BE49-F238E27FC236}">
                <a16:creationId xmlns:a16="http://schemas.microsoft.com/office/drawing/2014/main" id="{6C72FCB5-E60A-4524-A94A-BA7F23330242}"/>
              </a:ext>
            </a:extLst>
          </p:cNvPr>
          <p:cNvSpPr txBox="1"/>
          <p:nvPr/>
        </p:nvSpPr>
        <p:spPr>
          <a:xfrm>
            <a:off x="2516174" y="3590658"/>
            <a:ext cx="348172" cy="215444"/>
          </a:xfrm>
          <a:prstGeom prst="rect">
            <a:avLst/>
          </a:prstGeom>
          <a:noFill/>
        </p:spPr>
        <p:txBody>
          <a:bodyPr wrap="none" rtlCol="0">
            <a:spAutoFit/>
          </a:bodyPr>
          <a:lstStyle/>
          <a:p>
            <a:r>
              <a:rPr lang="en-US" sz="800" dirty="0">
                <a:solidFill>
                  <a:srgbClr val="CD3700"/>
                </a:solidFill>
              </a:rPr>
              <a:t>513</a:t>
            </a:r>
          </a:p>
        </p:txBody>
      </p:sp>
      <p:sp>
        <p:nvSpPr>
          <p:cNvPr id="8" name="TextBox 7">
            <a:extLst>
              <a:ext uri="{FF2B5EF4-FFF2-40B4-BE49-F238E27FC236}">
                <a16:creationId xmlns:a16="http://schemas.microsoft.com/office/drawing/2014/main" id="{4C252287-7B46-4CA1-ABDF-54D1FC384D8F}"/>
              </a:ext>
            </a:extLst>
          </p:cNvPr>
          <p:cNvSpPr txBox="1"/>
          <p:nvPr/>
        </p:nvSpPr>
        <p:spPr>
          <a:xfrm>
            <a:off x="3523450" y="3286769"/>
            <a:ext cx="381836" cy="215444"/>
          </a:xfrm>
          <a:prstGeom prst="rect">
            <a:avLst/>
          </a:prstGeom>
          <a:noFill/>
        </p:spPr>
        <p:txBody>
          <a:bodyPr wrap="square" rtlCol="0">
            <a:spAutoFit/>
          </a:bodyPr>
          <a:lstStyle/>
          <a:p>
            <a:r>
              <a:rPr lang="en-US" sz="800" dirty="0">
                <a:solidFill>
                  <a:srgbClr val="CD3700"/>
                </a:solidFill>
              </a:rPr>
              <a:t>697</a:t>
            </a:r>
          </a:p>
        </p:txBody>
      </p:sp>
      <p:sp>
        <p:nvSpPr>
          <p:cNvPr id="9" name="TextBox 8">
            <a:extLst>
              <a:ext uri="{FF2B5EF4-FFF2-40B4-BE49-F238E27FC236}">
                <a16:creationId xmlns:a16="http://schemas.microsoft.com/office/drawing/2014/main" id="{98A75590-4FD7-47A2-93BC-76ADE2FCC3D9}"/>
              </a:ext>
            </a:extLst>
          </p:cNvPr>
          <p:cNvSpPr txBox="1"/>
          <p:nvPr/>
        </p:nvSpPr>
        <p:spPr>
          <a:xfrm>
            <a:off x="5039717" y="2824847"/>
            <a:ext cx="348172" cy="215444"/>
          </a:xfrm>
          <a:prstGeom prst="rect">
            <a:avLst/>
          </a:prstGeom>
          <a:noFill/>
        </p:spPr>
        <p:txBody>
          <a:bodyPr wrap="none" rtlCol="0">
            <a:spAutoFit/>
          </a:bodyPr>
          <a:lstStyle/>
          <a:p>
            <a:r>
              <a:rPr lang="en-US" sz="800" dirty="0">
                <a:solidFill>
                  <a:srgbClr val="CD3700"/>
                </a:solidFill>
              </a:rPr>
              <a:t>881</a:t>
            </a:r>
          </a:p>
        </p:txBody>
      </p:sp>
      <p:sp>
        <p:nvSpPr>
          <p:cNvPr id="10" name="TextBox 9">
            <a:extLst>
              <a:ext uri="{FF2B5EF4-FFF2-40B4-BE49-F238E27FC236}">
                <a16:creationId xmlns:a16="http://schemas.microsoft.com/office/drawing/2014/main" id="{8C006459-DB3A-4F06-8B65-D4D24396454F}"/>
              </a:ext>
            </a:extLst>
          </p:cNvPr>
          <p:cNvSpPr txBox="1"/>
          <p:nvPr/>
        </p:nvSpPr>
        <p:spPr>
          <a:xfrm>
            <a:off x="567589" y="1924833"/>
            <a:ext cx="3897169" cy="276999"/>
          </a:xfrm>
          <a:prstGeom prst="rect">
            <a:avLst/>
          </a:prstGeom>
          <a:noFill/>
        </p:spPr>
        <p:txBody>
          <a:bodyPr wrap="square" rtlCol="0">
            <a:spAutoFit/>
          </a:bodyPr>
          <a:lstStyle/>
          <a:p>
            <a:r>
              <a:rPr lang="en-US" sz="1200" kern="1200" dirty="0">
                <a:solidFill>
                  <a:srgbClr val="CC3200"/>
                </a:solidFill>
                <a:effectLst/>
                <a:latin typeface="+mn-lt"/>
                <a:ea typeface="+mn-ea"/>
                <a:cs typeface="+mn-cs"/>
              </a:rPr>
              <a:t>Chandra </a:t>
            </a:r>
            <a:r>
              <a:rPr lang="en-US" sz="1200" kern="1200" dirty="0" err="1">
                <a:solidFill>
                  <a:srgbClr val="CC3200"/>
                </a:solidFill>
                <a:effectLst/>
                <a:latin typeface="+mn-lt"/>
                <a:ea typeface="+mn-ea"/>
                <a:cs typeface="+mn-cs"/>
              </a:rPr>
              <a:t>Sekar</a:t>
            </a:r>
            <a:r>
              <a:rPr lang="en-US" sz="1200" kern="1200" dirty="0">
                <a:solidFill>
                  <a:srgbClr val="CC3200"/>
                </a:solidFill>
                <a:effectLst/>
                <a:latin typeface="+mn-lt"/>
                <a:ea typeface="+mn-ea"/>
                <a:cs typeface="+mn-cs"/>
              </a:rPr>
              <a:t>-Deming and Greenfield:  </a:t>
            </a:r>
            <a:r>
              <a:rPr lang="en-US" sz="1200" dirty="0">
                <a:solidFill>
                  <a:srgbClr val="CC3200"/>
                </a:solidFill>
              </a:rPr>
              <a:t>461 </a:t>
            </a:r>
            <a:r>
              <a:rPr lang="en-US" sz="1200" dirty="0">
                <a:solidFill>
                  <a:srgbClr val="CC3200"/>
                </a:solidFill>
                <a:latin typeface="Engravers MT" panose="02090707080505020304" pitchFamily="18" charset="0"/>
              </a:rPr>
              <a:t>–</a:t>
            </a:r>
            <a:r>
              <a:rPr lang="en-US" sz="1200" dirty="0">
                <a:solidFill>
                  <a:srgbClr val="CC3200"/>
                </a:solidFill>
              </a:rPr>
              <a:t> 1197</a:t>
            </a:r>
          </a:p>
        </p:txBody>
      </p:sp>
    </p:spTree>
    <p:extLst>
      <p:ext uri="{BB962C8B-B14F-4D97-AF65-F5344CB8AC3E}">
        <p14:creationId xmlns:p14="http://schemas.microsoft.com/office/powerpoint/2010/main" val="176820782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2021 Joint Statistical Meetings</a:t>
            </a:r>
          </a:p>
        </p:txBody>
      </p:sp>
      <p:sp>
        <p:nvSpPr>
          <p:cNvPr id="4" name="TextBox 3">
            <a:extLst>
              <a:ext uri="{FF2B5EF4-FFF2-40B4-BE49-F238E27FC236}">
                <a16:creationId xmlns:a16="http://schemas.microsoft.com/office/drawing/2014/main" id="{FA746363-4679-44D6-985A-57AB29D268D0}"/>
              </a:ext>
            </a:extLst>
          </p:cNvPr>
          <p:cNvSpPr txBox="1"/>
          <p:nvPr/>
        </p:nvSpPr>
        <p:spPr>
          <a:xfrm>
            <a:off x="457200" y="895570"/>
            <a:ext cx="2949269" cy="369332"/>
          </a:xfrm>
          <a:prstGeom prst="rect">
            <a:avLst/>
          </a:prstGeom>
          <a:noFill/>
        </p:spPr>
        <p:txBody>
          <a:bodyPr wrap="none" rtlCol="0">
            <a:spAutoFit/>
          </a:bodyPr>
          <a:lstStyle/>
          <a:p>
            <a:r>
              <a:rPr lang="en-US" b="1" dirty="0" err="1">
                <a:latin typeface="Calibri" panose="020F0502020204030204" pitchFamily="34" charset="0"/>
              </a:rPr>
              <a:t>Yuzi</a:t>
            </a:r>
            <a:r>
              <a:rPr lang="en-US" b="1" dirty="0">
                <a:latin typeface="Calibri" panose="020F0502020204030204" pitchFamily="34" charset="0"/>
              </a:rPr>
              <a:t> Zhang, Emory University</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C6B1081-2370-45A4-80B1-662B7A87BD89}"/>
                  </a:ext>
                </a:extLst>
              </p:cNvPr>
              <p:cNvSpPr txBox="1"/>
              <p:nvPr/>
            </p:nvSpPr>
            <p:spPr>
              <a:xfrm>
                <a:off x="689406" y="1781208"/>
                <a:ext cx="7548836" cy="113075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7320C"/>
                          </a:solidFill>
                          <a:latin typeface="Cambria Math" panose="02040503050406030204" pitchFamily="18" charset="0"/>
                        </a:rPr>
                        <m:t>𝑃h𝑖</m:t>
                      </m:r>
                      <m:r>
                        <a:rPr lang="en-US" b="0" i="1" smtClean="0">
                          <a:solidFill>
                            <a:srgbClr val="C7320C"/>
                          </a:solidFill>
                          <a:latin typeface="Cambria Math" panose="02040503050406030204" pitchFamily="18" charset="0"/>
                        </a:rPr>
                        <m:t>= </m:t>
                      </m:r>
                      <m:f>
                        <m:fPr>
                          <m:ctrlPr>
                            <a:rPr lang="en-US" b="0" i="1" smtClean="0">
                              <a:solidFill>
                                <a:srgbClr val="C7320C"/>
                              </a:solidFill>
                              <a:latin typeface="Cambria Math" panose="02040503050406030204" pitchFamily="18" charset="0"/>
                            </a:rPr>
                          </m:ctrlPr>
                        </m:fPr>
                        <m:num>
                          <m:r>
                            <a:rPr lang="en-US" b="0" i="1" smtClean="0">
                              <a:solidFill>
                                <a:srgbClr val="C7320C"/>
                              </a:solidFill>
                              <a:latin typeface="Cambria Math" panose="02040503050406030204" pitchFamily="18" charset="0"/>
                            </a:rPr>
                            <m:t>𝑃</m:t>
                          </m:r>
                          <m:r>
                            <a:rPr lang="en-US" b="0" i="1" smtClean="0">
                              <a:solidFill>
                                <a:srgbClr val="C7320C"/>
                              </a:solidFill>
                              <a:latin typeface="Cambria Math" panose="02040503050406030204" pitchFamily="18" charset="0"/>
                            </a:rPr>
                            <m:t>(</m:t>
                          </m:r>
                          <m:r>
                            <a:rPr lang="en-US" b="0" i="1" smtClean="0">
                              <a:solidFill>
                                <a:srgbClr val="C7320C"/>
                              </a:solidFill>
                              <a:latin typeface="Cambria Math" panose="02040503050406030204" pitchFamily="18" charset="0"/>
                            </a:rPr>
                            <m:t>𝑙𝑖𝑠𝑡</m:t>
                          </m:r>
                          <m:r>
                            <a:rPr lang="en-US" b="0" i="1" smtClean="0">
                              <a:solidFill>
                                <a:srgbClr val="C7320C"/>
                              </a:solidFill>
                              <a:latin typeface="Cambria Math" panose="02040503050406030204" pitchFamily="18" charset="0"/>
                            </a:rPr>
                            <m:t> 2|</m:t>
                          </m:r>
                          <m:r>
                            <a:rPr lang="en-US" b="0" i="1" smtClean="0">
                              <a:solidFill>
                                <a:srgbClr val="C7320C"/>
                              </a:solidFill>
                              <a:latin typeface="Cambria Math" panose="02040503050406030204" pitchFamily="18" charset="0"/>
                            </a:rPr>
                            <m:t>𝑙𝑖𝑠𝑡</m:t>
                          </m:r>
                          <m:r>
                            <a:rPr lang="en-US" b="0" i="1" smtClean="0">
                              <a:solidFill>
                                <a:srgbClr val="C7320C"/>
                              </a:solidFill>
                              <a:latin typeface="Cambria Math" panose="02040503050406030204" pitchFamily="18" charset="0"/>
                            </a:rPr>
                            <m:t> 1)</m:t>
                          </m:r>
                        </m:num>
                        <m:den>
                          <m:r>
                            <a:rPr lang="en-US" b="0" i="1" smtClean="0">
                              <a:solidFill>
                                <a:srgbClr val="C7320C"/>
                              </a:solidFill>
                              <a:latin typeface="Cambria Math" panose="02040503050406030204" pitchFamily="18" charset="0"/>
                            </a:rPr>
                            <m:t>𝑃</m:t>
                          </m:r>
                          <m:r>
                            <a:rPr lang="en-US" b="0" i="1" smtClean="0">
                              <a:solidFill>
                                <a:srgbClr val="C7320C"/>
                              </a:solidFill>
                              <a:latin typeface="Cambria Math" panose="02040503050406030204" pitchFamily="18" charset="0"/>
                            </a:rPr>
                            <m:t>(</m:t>
                          </m:r>
                          <m:r>
                            <a:rPr lang="en-US" b="0" i="1" smtClean="0">
                              <a:solidFill>
                                <a:srgbClr val="C7320C"/>
                              </a:solidFill>
                              <a:latin typeface="Cambria Math" panose="02040503050406030204" pitchFamily="18" charset="0"/>
                            </a:rPr>
                            <m:t>𝑙𝑖𝑠𝑡</m:t>
                          </m:r>
                          <m:r>
                            <a:rPr lang="en-US" b="0" i="1" smtClean="0">
                              <a:solidFill>
                                <a:srgbClr val="C7320C"/>
                              </a:solidFill>
                              <a:latin typeface="Cambria Math" panose="02040503050406030204" pitchFamily="18" charset="0"/>
                            </a:rPr>
                            <m:t> 2|</m:t>
                          </m:r>
                          <m:r>
                            <a:rPr lang="en-US" b="0" i="1" smtClean="0">
                              <a:solidFill>
                                <a:srgbClr val="C7320C"/>
                              </a:solidFill>
                              <a:latin typeface="Cambria Math" panose="02040503050406030204" pitchFamily="18" charset="0"/>
                            </a:rPr>
                            <m:t>𝑛𝑜𝑡</m:t>
                          </m:r>
                          <m:r>
                            <a:rPr lang="en-US" b="0" i="1" smtClean="0">
                              <a:solidFill>
                                <a:srgbClr val="C7320C"/>
                              </a:solidFill>
                              <a:latin typeface="Cambria Math" panose="02040503050406030204" pitchFamily="18" charset="0"/>
                            </a:rPr>
                            <m:t> </m:t>
                          </m:r>
                          <m:r>
                            <a:rPr lang="en-US" b="0" i="1" smtClean="0">
                              <a:solidFill>
                                <a:srgbClr val="C7320C"/>
                              </a:solidFill>
                              <a:latin typeface="Cambria Math" panose="02040503050406030204" pitchFamily="18" charset="0"/>
                            </a:rPr>
                            <m:t>𝑙𝑖𝑠𝑡</m:t>
                          </m:r>
                          <m:r>
                            <a:rPr lang="en-US" b="0" i="1" smtClean="0">
                              <a:solidFill>
                                <a:srgbClr val="C7320C"/>
                              </a:solidFill>
                              <a:latin typeface="Cambria Math" panose="02040503050406030204" pitchFamily="18" charset="0"/>
                            </a:rPr>
                            <m:t> 1)</m:t>
                          </m:r>
                        </m:den>
                      </m:f>
                      <m:r>
                        <a:rPr lang="en-US" b="0" i="1" smtClean="0">
                          <a:solidFill>
                            <a:srgbClr val="C7320C"/>
                          </a:solidFill>
                          <a:latin typeface="Cambria Math" panose="02040503050406030204" pitchFamily="18" charset="0"/>
                        </a:rPr>
                        <m:t>=</m:t>
                      </m:r>
                      <m:f>
                        <m:fPr>
                          <m:ctrlPr>
                            <a:rPr lang="en-US" b="0" i="1" smtClean="0">
                              <a:solidFill>
                                <a:srgbClr val="C7320C"/>
                              </a:solidFill>
                              <a:latin typeface="Cambria Math" panose="02040503050406030204" pitchFamily="18" charset="0"/>
                            </a:rPr>
                          </m:ctrlPr>
                        </m:fPr>
                        <m:num>
                          <m:r>
                            <a:rPr lang="en-US" b="0" i="1" smtClean="0">
                              <a:solidFill>
                                <a:srgbClr val="C7320C"/>
                              </a:solidFill>
                              <a:latin typeface="Cambria Math" panose="02040503050406030204" pitchFamily="18" charset="0"/>
                            </a:rPr>
                            <m:t>𝑃</m:t>
                          </m:r>
                          <m:r>
                            <a:rPr lang="en-US" b="0" i="1" smtClean="0">
                              <a:solidFill>
                                <a:srgbClr val="C7320C"/>
                              </a:solidFill>
                              <a:latin typeface="Cambria Math" panose="02040503050406030204" pitchFamily="18" charset="0"/>
                            </a:rPr>
                            <m:t>(</m:t>
                          </m:r>
                          <m:r>
                            <a:rPr lang="en-US" b="0" i="1" smtClean="0">
                              <a:solidFill>
                                <a:srgbClr val="C7320C"/>
                              </a:solidFill>
                              <a:latin typeface="Cambria Math" panose="02040503050406030204" pitchFamily="18" charset="0"/>
                            </a:rPr>
                            <m:t>𝑚𝑒𝑑𝑖𝑎</m:t>
                          </m:r>
                          <m:r>
                            <a:rPr lang="en-US" b="0" i="1" smtClean="0">
                              <a:solidFill>
                                <a:srgbClr val="C7320C"/>
                              </a:solidFill>
                              <a:latin typeface="Cambria Math" panose="02040503050406030204" pitchFamily="18" charset="0"/>
                            </a:rPr>
                            <m:t> </m:t>
                          </m:r>
                          <m:r>
                            <a:rPr lang="en-US" b="0" i="1" smtClean="0">
                              <a:solidFill>
                                <a:srgbClr val="C7320C"/>
                              </a:solidFill>
                              <a:latin typeface="Cambria Math" panose="02040503050406030204" pitchFamily="18" charset="0"/>
                            </a:rPr>
                            <m:t>𝑐𝑎𝑝𝑡𝑢𝑟𝑒</m:t>
                          </m:r>
                          <m:r>
                            <a:rPr lang="en-US" b="0" i="1" smtClean="0">
                              <a:solidFill>
                                <a:srgbClr val="C7320C"/>
                              </a:solidFill>
                              <a:latin typeface="Cambria Math" panose="02040503050406030204" pitchFamily="18" charset="0"/>
                            </a:rPr>
                            <m:t>|</m:t>
                          </m:r>
                          <m:r>
                            <a:rPr lang="en-US" b="0" i="1" smtClean="0">
                              <a:solidFill>
                                <a:srgbClr val="C7320C"/>
                              </a:solidFill>
                              <a:latin typeface="Cambria Math" panose="02040503050406030204" pitchFamily="18" charset="0"/>
                            </a:rPr>
                            <m:t>𝑠𝑢𝑟𝑣𝑒𝑖𝑙𝑙𝑎𝑛𝑐𝑒</m:t>
                          </m:r>
                          <m:r>
                            <a:rPr lang="en-US" b="0" i="1" smtClean="0">
                              <a:solidFill>
                                <a:srgbClr val="C7320C"/>
                              </a:solidFill>
                              <a:latin typeface="Cambria Math" panose="02040503050406030204" pitchFamily="18" charset="0"/>
                            </a:rPr>
                            <m:t> </m:t>
                          </m:r>
                          <m:r>
                            <a:rPr lang="en-US" b="0" i="1" smtClean="0">
                              <a:solidFill>
                                <a:srgbClr val="C7320C"/>
                              </a:solidFill>
                              <a:latin typeface="Cambria Math" panose="02040503050406030204" pitchFamily="18" charset="0"/>
                            </a:rPr>
                            <m:t>𝑐𝑎𝑝𝑡𝑢𝑟𝑒</m:t>
                          </m:r>
                          <m:r>
                            <a:rPr lang="en-US" b="0" i="1" smtClean="0">
                              <a:solidFill>
                                <a:srgbClr val="C7320C"/>
                              </a:solidFill>
                              <a:latin typeface="Cambria Math" panose="02040503050406030204" pitchFamily="18" charset="0"/>
                            </a:rPr>
                            <m:t>)</m:t>
                          </m:r>
                        </m:num>
                        <m:den>
                          <m:r>
                            <a:rPr lang="en-US" b="0" i="1" smtClean="0">
                              <a:solidFill>
                                <a:srgbClr val="C7320C"/>
                              </a:solidFill>
                              <a:latin typeface="Cambria Math" panose="02040503050406030204" pitchFamily="18" charset="0"/>
                            </a:rPr>
                            <m:t>𝑃</m:t>
                          </m:r>
                          <m:r>
                            <a:rPr lang="en-US" b="0" i="1" smtClean="0">
                              <a:solidFill>
                                <a:srgbClr val="C7320C"/>
                              </a:solidFill>
                              <a:latin typeface="Cambria Math" panose="02040503050406030204" pitchFamily="18" charset="0"/>
                            </a:rPr>
                            <m:t>(</m:t>
                          </m:r>
                          <m:r>
                            <a:rPr lang="en-US" b="0" i="1" smtClean="0">
                              <a:solidFill>
                                <a:srgbClr val="C7320C"/>
                              </a:solidFill>
                              <a:latin typeface="Cambria Math" panose="02040503050406030204" pitchFamily="18" charset="0"/>
                            </a:rPr>
                            <m:t>𝑚𝑒𝑑𝑖𝑎</m:t>
                          </m:r>
                          <m:r>
                            <a:rPr lang="en-US" b="0" i="1" smtClean="0">
                              <a:solidFill>
                                <a:srgbClr val="C7320C"/>
                              </a:solidFill>
                              <a:latin typeface="Cambria Math" panose="02040503050406030204" pitchFamily="18" charset="0"/>
                            </a:rPr>
                            <m:t> </m:t>
                          </m:r>
                          <m:r>
                            <a:rPr lang="en-US" b="0" i="1" smtClean="0">
                              <a:solidFill>
                                <a:srgbClr val="C7320C"/>
                              </a:solidFill>
                              <a:latin typeface="Cambria Math" panose="02040503050406030204" pitchFamily="18" charset="0"/>
                            </a:rPr>
                            <m:t>𝑐𝑎𝑝𝑡𝑢𝑟𝑒</m:t>
                          </m:r>
                          <m:r>
                            <a:rPr lang="en-US" b="0" i="1" smtClean="0">
                              <a:solidFill>
                                <a:srgbClr val="C7320C"/>
                              </a:solidFill>
                              <a:latin typeface="Cambria Math" panose="02040503050406030204" pitchFamily="18" charset="0"/>
                            </a:rPr>
                            <m:t>|</m:t>
                          </m:r>
                          <m:r>
                            <a:rPr lang="en-US" b="0" i="1" smtClean="0">
                              <a:solidFill>
                                <a:srgbClr val="C7320C"/>
                              </a:solidFill>
                              <a:latin typeface="Cambria Math" panose="02040503050406030204" pitchFamily="18" charset="0"/>
                            </a:rPr>
                            <m:t>𝑛𝑜</m:t>
                          </m:r>
                          <m:r>
                            <a:rPr lang="en-US" b="0" i="1" smtClean="0">
                              <a:solidFill>
                                <a:srgbClr val="C7320C"/>
                              </a:solidFill>
                              <a:latin typeface="Cambria Math" panose="02040503050406030204" pitchFamily="18" charset="0"/>
                            </a:rPr>
                            <m:t> </m:t>
                          </m:r>
                          <m:r>
                            <a:rPr lang="en-US" b="0" i="1" smtClean="0">
                              <a:solidFill>
                                <a:srgbClr val="C7320C"/>
                              </a:solidFill>
                              <a:latin typeface="Cambria Math" panose="02040503050406030204" pitchFamily="18" charset="0"/>
                            </a:rPr>
                            <m:t>𝑠𝑢𝑟𝑣𝑒𝑖𝑙𝑙𝑎𝑛𝑐𝑒</m:t>
                          </m:r>
                          <m:r>
                            <a:rPr lang="en-US" b="0" i="1" smtClean="0">
                              <a:solidFill>
                                <a:srgbClr val="C7320C"/>
                              </a:solidFill>
                              <a:latin typeface="Cambria Math" panose="02040503050406030204" pitchFamily="18" charset="0"/>
                            </a:rPr>
                            <m:t> </m:t>
                          </m:r>
                          <m:r>
                            <a:rPr lang="en-US" b="0" i="1" smtClean="0">
                              <a:solidFill>
                                <a:srgbClr val="C7320C"/>
                              </a:solidFill>
                              <a:latin typeface="Cambria Math" panose="02040503050406030204" pitchFamily="18" charset="0"/>
                            </a:rPr>
                            <m:t>𝑐𝑎𝑝𝑡𝑢𝑟𝑒</m:t>
                          </m:r>
                          <m:r>
                            <a:rPr lang="en-US" b="0" i="1" smtClean="0">
                              <a:solidFill>
                                <a:srgbClr val="C7320C"/>
                              </a:solidFill>
                              <a:latin typeface="Cambria Math" panose="02040503050406030204" pitchFamily="18" charset="0"/>
                            </a:rPr>
                            <m:t>)</m:t>
                          </m:r>
                        </m:den>
                      </m:f>
                    </m:oMath>
                  </m:oMathPara>
                </a14:m>
                <a:endParaRPr lang="en-US" dirty="0">
                  <a:solidFill>
                    <a:srgbClr val="C7320C"/>
                  </a:solidFill>
                </a:endParaRPr>
              </a:p>
              <a:p>
                <a:endParaRPr lang="en-US" dirty="0"/>
              </a:p>
              <a:p>
                <a:endParaRPr lang="en-US" dirty="0"/>
              </a:p>
            </p:txBody>
          </p:sp>
        </mc:Choice>
        <mc:Fallback xmlns="">
          <p:sp>
            <p:nvSpPr>
              <p:cNvPr id="6" name="TextBox 5">
                <a:extLst>
                  <a:ext uri="{FF2B5EF4-FFF2-40B4-BE49-F238E27FC236}">
                    <a16:creationId xmlns:a16="http://schemas.microsoft.com/office/drawing/2014/main" id="{EC6B1081-2370-45A4-80B1-662B7A87BD89}"/>
                  </a:ext>
                </a:extLst>
              </p:cNvPr>
              <p:cNvSpPr txBox="1">
                <a:spLocks noRot="1" noChangeAspect="1" noMove="1" noResize="1" noEditPoints="1" noAdjustHandles="1" noChangeArrowheads="1" noChangeShapeType="1" noTextEdit="1"/>
              </p:cNvSpPr>
              <p:nvPr/>
            </p:nvSpPr>
            <p:spPr>
              <a:xfrm>
                <a:off x="689406" y="1781208"/>
                <a:ext cx="7548836" cy="113075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EBC435D-CDE3-4178-9D8E-285DC9ABC2B3}"/>
                  </a:ext>
                </a:extLst>
              </p:cNvPr>
              <p:cNvSpPr txBox="1"/>
              <p:nvPr/>
            </p:nvSpPr>
            <p:spPr>
              <a:xfrm>
                <a:off x="689406" y="2715920"/>
                <a:ext cx="7786540" cy="2654445"/>
              </a:xfrm>
              <a:prstGeom prst="rect">
                <a:avLst/>
              </a:prstGeom>
              <a:noFill/>
            </p:spPr>
            <p:txBody>
              <a:bodyPr wrap="square" rtlCol="0">
                <a:spAutoFit/>
              </a:bodyPr>
              <a:lstStyle/>
              <a:p>
                <a:r>
                  <a:rPr lang="en-US" b="0" dirty="0"/>
                  <a:t>	</a:t>
                </a:r>
                <a14:m>
                  <m:oMath xmlns:m="http://schemas.openxmlformats.org/officeDocument/2006/math">
                    <m:r>
                      <a:rPr lang="en-US" b="0" i="1" smtClean="0">
                        <a:solidFill>
                          <a:srgbClr val="C7320C"/>
                        </a:solidFill>
                        <a:latin typeface="Cambria Math" panose="02040503050406030204" pitchFamily="18" charset="0"/>
                      </a:rPr>
                      <m:t>𝑃h𝑖</m:t>
                    </m:r>
                    <m:r>
                      <a:rPr lang="en-US" b="0" i="1" smtClean="0">
                        <a:solidFill>
                          <a:srgbClr val="C7320C"/>
                        </a:solidFill>
                        <a:latin typeface="Cambria Math" panose="02040503050406030204" pitchFamily="18" charset="0"/>
                      </a:rPr>
                      <m:t>=1   </m:t>
                    </m:r>
                    <m:r>
                      <a:rPr lang="en-US" b="0" i="1" smtClean="0">
                        <a:solidFill>
                          <a:srgbClr val="C7320C"/>
                        </a:solidFill>
                        <a:latin typeface="Cambria Math" panose="02040503050406030204" pitchFamily="18" charset="0"/>
                      </a:rPr>
                      <m:t>𝐼𝑛𝑑𝑒𝑝𝑒𝑛𝑑𝑒𝑛𝑐𝑒</m:t>
                    </m:r>
                  </m:oMath>
                </a14:m>
                <a:endParaRPr lang="en-US" b="0" dirty="0">
                  <a:solidFill>
                    <a:srgbClr val="C7320C"/>
                  </a:solidFill>
                </a:endParaRPr>
              </a:p>
              <a:p>
                <a:r>
                  <a:rPr lang="en-US" b="0" dirty="0">
                    <a:solidFill>
                      <a:srgbClr val="C7320C"/>
                    </a:solidFill>
                  </a:rPr>
                  <a:t>	</a:t>
                </a:r>
                <a14:m>
                  <m:oMath xmlns:m="http://schemas.openxmlformats.org/officeDocument/2006/math">
                    <m:r>
                      <a:rPr lang="en-US" b="0" i="1" smtClean="0">
                        <a:solidFill>
                          <a:schemeClr val="tx1"/>
                        </a:solidFill>
                        <a:latin typeface="Cambria Math" panose="02040503050406030204" pitchFamily="18" charset="0"/>
                      </a:rPr>
                      <m:t>𝑃h𝑖</m:t>
                    </m:r>
                    <m:r>
                      <a:rPr lang="en-US" b="0" i="1" smtClean="0">
                        <a:solidFill>
                          <a:schemeClr val="tx1"/>
                        </a:solidFill>
                        <a:latin typeface="Cambria Math" panose="02040503050406030204" pitchFamily="18" charset="0"/>
                      </a:rPr>
                      <m:t>&lt;1   </m:t>
                    </m:r>
                    <m:r>
                      <a:rPr lang="en-US" b="0" i="1" smtClean="0">
                        <a:solidFill>
                          <a:schemeClr val="tx1"/>
                        </a:solidFill>
                        <a:latin typeface="Cambria Math" panose="02040503050406030204" pitchFamily="18" charset="0"/>
                      </a:rPr>
                      <m:t>𝑁𝑒𝑔𝑎𝑡𝑖𝑣𝑒</m:t>
                    </m:r>
                    <m:r>
                      <a:rPr lang="en-US" b="0" i="1" smtClean="0">
                        <a:solidFill>
                          <a:schemeClr val="tx1"/>
                        </a:solidFill>
                        <a:latin typeface="Cambria Math" panose="02040503050406030204" pitchFamily="18" charset="0"/>
                      </a:rPr>
                      <m:t> </m:t>
                    </m:r>
                    <m:r>
                      <a:rPr lang="en-US" b="0" i="1" smtClean="0">
                        <a:solidFill>
                          <a:schemeClr val="tx1"/>
                        </a:solidFill>
                        <a:latin typeface="Cambria Math" panose="02040503050406030204" pitchFamily="18" charset="0"/>
                      </a:rPr>
                      <m:t>𝑑𝑒𝑝𝑒𝑛𝑑𝑒𝑛𝑐𝑒</m:t>
                    </m:r>
                  </m:oMath>
                </a14:m>
                <a:endParaRPr lang="en-US" b="0" dirty="0">
                  <a:solidFill>
                    <a:schemeClr val="tx1"/>
                  </a:solidFill>
                </a:endParaRPr>
              </a:p>
              <a:p>
                <a:r>
                  <a:rPr lang="en-US" b="0" dirty="0">
                    <a:solidFill>
                      <a:srgbClr val="C7320C"/>
                    </a:solidFill>
                  </a:rPr>
                  <a:t>	</a:t>
                </a:r>
                <a14:m>
                  <m:oMath xmlns:m="http://schemas.openxmlformats.org/officeDocument/2006/math">
                    <m:r>
                      <a:rPr lang="en-US" b="0" i="1" smtClean="0">
                        <a:solidFill>
                          <a:srgbClr val="C7320C"/>
                        </a:solidFill>
                        <a:latin typeface="Cambria Math" panose="02040503050406030204" pitchFamily="18" charset="0"/>
                      </a:rPr>
                      <m:t>𝑃h𝑖</m:t>
                    </m:r>
                    <m:r>
                      <a:rPr lang="en-US" b="0" i="1" smtClean="0">
                        <a:solidFill>
                          <a:srgbClr val="C7320C"/>
                        </a:solidFill>
                        <a:latin typeface="Cambria Math" panose="02040503050406030204" pitchFamily="18" charset="0"/>
                      </a:rPr>
                      <m:t>&gt;1   </m:t>
                    </m:r>
                    <m:r>
                      <a:rPr lang="en-US" b="0" i="1" smtClean="0">
                        <a:solidFill>
                          <a:srgbClr val="C7320C"/>
                        </a:solidFill>
                        <a:latin typeface="Cambria Math" panose="02040503050406030204" pitchFamily="18" charset="0"/>
                      </a:rPr>
                      <m:t>𝑃</m:t>
                    </m:r>
                  </m:oMath>
                </a14:m>
                <a:r>
                  <a:rPr lang="en-US" i="1" dirty="0" err="1">
                    <a:solidFill>
                      <a:srgbClr val="C7320C"/>
                    </a:solidFill>
                  </a:rPr>
                  <a:t>ositive</a:t>
                </a:r>
                <a:r>
                  <a:rPr lang="en-US" i="1" dirty="0">
                    <a:solidFill>
                      <a:srgbClr val="C7320C"/>
                    </a:solidFill>
                  </a:rPr>
                  <a:t> dependence</a:t>
                </a:r>
              </a:p>
              <a:p>
                <a:endParaRPr lang="en-US" i="1" dirty="0">
                  <a:latin typeface="Cambria Math" panose="02040503050406030204" pitchFamily="18" charset="0"/>
                </a:endParaRPr>
              </a:p>
              <a:p>
                <a14:m>
                  <m:oMath xmlns:m="http://schemas.openxmlformats.org/officeDocument/2006/math">
                    <m:sSub>
                      <m:sSubPr>
                        <m:ctrlPr>
                          <a:rPr lang="en-US" i="1" smtClean="0">
                            <a:solidFill>
                              <a:srgbClr val="C7320C"/>
                            </a:solidFill>
                            <a:latin typeface="Cambria Math" panose="02040503050406030204" pitchFamily="18" charset="0"/>
                          </a:rPr>
                        </m:ctrlPr>
                      </m:sSubPr>
                      <m:e>
                        <m:r>
                          <a:rPr lang="en-US" b="0" i="1" smtClean="0">
                            <a:solidFill>
                              <a:srgbClr val="C7320C"/>
                            </a:solidFill>
                            <a:latin typeface="Cambria Math" panose="02040503050406030204" pitchFamily="18" charset="0"/>
                          </a:rPr>
                          <m:t>𝑁</m:t>
                        </m:r>
                      </m:e>
                      <m:sub>
                        <m:r>
                          <a:rPr lang="en-US" b="0" i="1" smtClean="0">
                            <a:solidFill>
                              <a:srgbClr val="C7320C"/>
                            </a:solidFill>
                            <a:latin typeface="Cambria Math" panose="02040503050406030204" pitchFamily="18" charset="0"/>
                          </a:rPr>
                          <m:t>𝑝h𝑖</m:t>
                        </m:r>
                      </m:sub>
                    </m:sSub>
                    <m:r>
                      <a:rPr lang="en-US" b="0" i="1" smtClean="0">
                        <a:solidFill>
                          <a:srgbClr val="C7320C"/>
                        </a:solidFill>
                        <a:latin typeface="Cambria Math" panose="02040503050406030204" pitchFamily="18" charset="0"/>
                      </a:rPr>
                      <m:t>= </m:t>
                    </m:r>
                    <m:sSub>
                      <m:sSubPr>
                        <m:ctrlPr>
                          <a:rPr lang="en-US" b="0" i="1" smtClean="0">
                            <a:solidFill>
                              <a:srgbClr val="C7320C"/>
                            </a:solidFill>
                            <a:latin typeface="Cambria Math" panose="02040503050406030204" pitchFamily="18" charset="0"/>
                          </a:rPr>
                        </m:ctrlPr>
                      </m:sSubPr>
                      <m:e>
                        <m:r>
                          <a:rPr lang="en-US" b="0" i="1" smtClean="0">
                            <a:solidFill>
                              <a:srgbClr val="C7320C"/>
                            </a:solidFill>
                            <a:latin typeface="Cambria Math" panose="02040503050406030204" pitchFamily="18" charset="0"/>
                          </a:rPr>
                          <m:t>𝑛</m:t>
                        </m:r>
                      </m:e>
                      <m:sub>
                        <m:r>
                          <a:rPr lang="en-US" b="0" i="1" smtClean="0">
                            <a:solidFill>
                              <a:srgbClr val="C7320C"/>
                            </a:solidFill>
                            <a:latin typeface="Cambria Math" panose="02040503050406030204" pitchFamily="18" charset="0"/>
                          </a:rPr>
                          <m:t>11</m:t>
                        </m:r>
                      </m:sub>
                    </m:sSub>
                    <m:r>
                      <a:rPr lang="en-US" b="0" i="1" smtClean="0">
                        <a:solidFill>
                          <a:srgbClr val="C7320C"/>
                        </a:solidFill>
                        <a:latin typeface="Cambria Math" panose="02040503050406030204" pitchFamily="18" charset="0"/>
                      </a:rPr>
                      <m:t>+</m:t>
                    </m:r>
                    <m:sSub>
                      <m:sSubPr>
                        <m:ctrlPr>
                          <a:rPr lang="en-US" b="0" i="1" smtClean="0">
                            <a:solidFill>
                              <a:srgbClr val="C7320C"/>
                            </a:solidFill>
                            <a:latin typeface="Cambria Math" panose="02040503050406030204" pitchFamily="18" charset="0"/>
                          </a:rPr>
                        </m:ctrlPr>
                      </m:sSubPr>
                      <m:e>
                        <m:r>
                          <a:rPr lang="en-US" b="0" i="1" smtClean="0">
                            <a:solidFill>
                              <a:srgbClr val="C7320C"/>
                            </a:solidFill>
                            <a:latin typeface="Cambria Math" panose="02040503050406030204" pitchFamily="18" charset="0"/>
                          </a:rPr>
                          <m:t>𝑛</m:t>
                        </m:r>
                      </m:e>
                      <m:sub>
                        <m:r>
                          <a:rPr lang="en-US" b="0" i="1" smtClean="0">
                            <a:solidFill>
                              <a:srgbClr val="C7320C"/>
                            </a:solidFill>
                            <a:latin typeface="Cambria Math" panose="02040503050406030204" pitchFamily="18" charset="0"/>
                          </a:rPr>
                          <m:t>10</m:t>
                        </m:r>
                      </m:sub>
                    </m:sSub>
                    <m:r>
                      <a:rPr lang="en-US" b="0" i="1" smtClean="0">
                        <a:solidFill>
                          <a:srgbClr val="C7320C"/>
                        </a:solidFill>
                        <a:latin typeface="Cambria Math" panose="02040503050406030204" pitchFamily="18" charset="0"/>
                      </a:rPr>
                      <m:t>+</m:t>
                    </m:r>
                    <m:box>
                      <m:boxPr>
                        <m:ctrlPr>
                          <a:rPr lang="en-US" b="0" i="1" smtClean="0">
                            <a:solidFill>
                              <a:srgbClr val="C7320C"/>
                            </a:solidFill>
                            <a:latin typeface="Cambria Math" panose="02040503050406030204" pitchFamily="18" charset="0"/>
                          </a:rPr>
                        </m:ctrlPr>
                      </m:boxPr>
                      <m:e>
                        <m:argPr>
                          <m:argSz m:val="-1"/>
                        </m:argPr>
                        <m:f>
                          <m:fPr>
                            <m:ctrlPr>
                              <a:rPr lang="en-US" b="0" i="1" smtClean="0">
                                <a:solidFill>
                                  <a:srgbClr val="C7320C"/>
                                </a:solidFill>
                                <a:latin typeface="Cambria Math" panose="02040503050406030204" pitchFamily="18" charset="0"/>
                              </a:rPr>
                            </m:ctrlPr>
                          </m:fPr>
                          <m:num>
                            <m:sSub>
                              <m:sSubPr>
                                <m:ctrlPr>
                                  <a:rPr lang="en-US" b="0" i="1" smtClean="0">
                                    <a:solidFill>
                                      <a:srgbClr val="C7320C"/>
                                    </a:solidFill>
                                    <a:latin typeface="Cambria Math" panose="02040503050406030204" pitchFamily="18" charset="0"/>
                                  </a:rPr>
                                </m:ctrlPr>
                              </m:sSubPr>
                              <m:e>
                                <m:r>
                                  <a:rPr lang="en-US" b="0" i="1" smtClean="0">
                                    <a:solidFill>
                                      <a:srgbClr val="C7320C"/>
                                    </a:solidFill>
                                    <a:latin typeface="Cambria Math" panose="02040503050406030204" pitchFamily="18" charset="0"/>
                                  </a:rPr>
                                  <m:t>𝑛</m:t>
                                </m:r>
                              </m:e>
                              <m:sub>
                                <m:r>
                                  <a:rPr lang="en-US" b="0" i="1" smtClean="0">
                                    <a:solidFill>
                                      <a:srgbClr val="C7320C"/>
                                    </a:solidFill>
                                    <a:latin typeface="Cambria Math" panose="02040503050406030204" pitchFamily="18" charset="0"/>
                                  </a:rPr>
                                  <m:t>01</m:t>
                                </m:r>
                              </m:sub>
                            </m:sSub>
                            <m:r>
                              <a:rPr lang="en-US" b="0" i="1" smtClean="0">
                                <a:solidFill>
                                  <a:srgbClr val="C7320C"/>
                                </a:solidFill>
                                <a:latin typeface="Cambria Math" panose="02040503050406030204" pitchFamily="18" charset="0"/>
                              </a:rPr>
                              <m:t>∗(</m:t>
                            </m:r>
                            <m:sSub>
                              <m:sSubPr>
                                <m:ctrlPr>
                                  <a:rPr lang="en-US" b="0" i="1" smtClean="0">
                                    <a:solidFill>
                                      <a:srgbClr val="C7320C"/>
                                    </a:solidFill>
                                    <a:latin typeface="Cambria Math" panose="02040503050406030204" pitchFamily="18" charset="0"/>
                                  </a:rPr>
                                </m:ctrlPr>
                              </m:sSubPr>
                              <m:e>
                                <m:r>
                                  <a:rPr lang="en-US" b="0" i="1" smtClean="0">
                                    <a:solidFill>
                                      <a:srgbClr val="C7320C"/>
                                    </a:solidFill>
                                    <a:latin typeface="Cambria Math" panose="02040503050406030204" pitchFamily="18" charset="0"/>
                                  </a:rPr>
                                  <m:t>𝑛</m:t>
                                </m:r>
                              </m:e>
                              <m:sub>
                                <m:r>
                                  <a:rPr lang="en-US" b="0" i="1" smtClean="0">
                                    <a:solidFill>
                                      <a:srgbClr val="C7320C"/>
                                    </a:solidFill>
                                    <a:latin typeface="Cambria Math" panose="02040503050406030204" pitchFamily="18" charset="0"/>
                                  </a:rPr>
                                  <m:t>11</m:t>
                                </m:r>
                              </m:sub>
                            </m:sSub>
                            <m:r>
                              <a:rPr lang="en-US" b="0" i="1" smtClean="0">
                                <a:solidFill>
                                  <a:srgbClr val="C7320C"/>
                                </a:solidFill>
                                <a:latin typeface="Cambria Math" panose="02040503050406030204" pitchFamily="18" charset="0"/>
                              </a:rPr>
                              <m:t>+</m:t>
                            </m:r>
                            <m:sSub>
                              <m:sSubPr>
                                <m:ctrlPr>
                                  <a:rPr lang="en-US" b="0" i="1" smtClean="0">
                                    <a:solidFill>
                                      <a:srgbClr val="C7320C"/>
                                    </a:solidFill>
                                    <a:latin typeface="Cambria Math" panose="02040503050406030204" pitchFamily="18" charset="0"/>
                                  </a:rPr>
                                </m:ctrlPr>
                              </m:sSubPr>
                              <m:e>
                                <m:r>
                                  <a:rPr lang="en-US" b="0" i="1" smtClean="0">
                                    <a:solidFill>
                                      <a:srgbClr val="C7320C"/>
                                    </a:solidFill>
                                    <a:latin typeface="Cambria Math" panose="02040503050406030204" pitchFamily="18" charset="0"/>
                                  </a:rPr>
                                  <m:t>𝑛</m:t>
                                </m:r>
                              </m:e>
                              <m:sub>
                                <m:r>
                                  <a:rPr lang="en-US" b="0" i="1" smtClean="0">
                                    <a:solidFill>
                                      <a:srgbClr val="C7320C"/>
                                    </a:solidFill>
                                    <a:latin typeface="Cambria Math" panose="02040503050406030204" pitchFamily="18" charset="0"/>
                                  </a:rPr>
                                  <m:t>10</m:t>
                                </m:r>
                              </m:sub>
                            </m:sSub>
                            <m:r>
                              <a:rPr lang="en-US" b="0" i="1" smtClean="0">
                                <a:solidFill>
                                  <a:srgbClr val="C7320C"/>
                                </a:solidFill>
                                <a:latin typeface="Cambria Math" panose="02040503050406030204" pitchFamily="18" charset="0"/>
                              </a:rPr>
                              <m:t>)</m:t>
                            </m:r>
                          </m:num>
                          <m:den>
                            <m:sSub>
                              <m:sSubPr>
                                <m:ctrlPr>
                                  <a:rPr lang="en-US" b="0" i="1" smtClean="0">
                                    <a:solidFill>
                                      <a:srgbClr val="C7320C"/>
                                    </a:solidFill>
                                    <a:latin typeface="Cambria Math" panose="02040503050406030204" pitchFamily="18" charset="0"/>
                                  </a:rPr>
                                </m:ctrlPr>
                              </m:sSubPr>
                              <m:e>
                                <m:r>
                                  <a:rPr lang="en-US" b="0" i="1" smtClean="0">
                                    <a:solidFill>
                                      <a:srgbClr val="C7320C"/>
                                    </a:solidFill>
                                    <a:latin typeface="Cambria Math" panose="02040503050406030204" pitchFamily="18" charset="0"/>
                                  </a:rPr>
                                  <m:t>𝑛</m:t>
                                </m:r>
                              </m:e>
                              <m:sub>
                                <m:r>
                                  <a:rPr lang="en-US" b="0" i="1" smtClean="0">
                                    <a:solidFill>
                                      <a:srgbClr val="C7320C"/>
                                    </a:solidFill>
                                    <a:latin typeface="Cambria Math" panose="02040503050406030204" pitchFamily="18" charset="0"/>
                                  </a:rPr>
                                  <m:t>11</m:t>
                                </m:r>
                              </m:sub>
                            </m:sSub>
                          </m:den>
                        </m:f>
                        <m:r>
                          <a:rPr lang="en-US" b="0" i="1" smtClean="0">
                            <a:solidFill>
                              <a:srgbClr val="C7320C"/>
                            </a:solidFill>
                            <a:latin typeface="Cambria Math" panose="02040503050406030204" pitchFamily="18" charset="0"/>
                          </a:rPr>
                          <m:t>∗</m:t>
                        </m:r>
                        <m:r>
                          <a:rPr lang="en-US" b="0" i="1" smtClean="0">
                            <a:solidFill>
                              <a:srgbClr val="C7320C"/>
                            </a:solidFill>
                            <a:latin typeface="Cambria Math" panose="02040503050406030204" pitchFamily="18" charset="0"/>
                          </a:rPr>
                          <m:t>𝑃h𝑖</m:t>
                        </m:r>
                      </m:e>
                    </m:box>
                  </m:oMath>
                </a14:m>
                <a:r>
                  <a:rPr lang="en-US" dirty="0"/>
                  <a:t> </a:t>
                </a:r>
                <a:r>
                  <a:rPr lang="en-US" dirty="0">
                    <a:solidFill>
                      <a:srgbClr val="C7320C"/>
                    </a:solidFill>
                  </a:rPr>
                  <a:t>= </a:t>
                </a:r>
                <a:r>
                  <a:rPr lang="en-US" i="1" dirty="0">
                    <a:solidFill>
                      <a:srgbClr val="C7320C"/>
                    </a:solidFill>
                  </a:rPr>
                  <a:t>the maximum likelihood of N given phi</a:t>
                </a:r>
              </a:p>
              <a:p>
                <a:endParaRPr lang="en-US" dirty="0"/>
              </a:p>
              <a:p>
                <a:endParaRPr lang="en-US" dirty="0"/>
              </a:p>
              <a:p>
                <a:endParaRPr lang="en-US" dirty="0"/>
              </a:p>
              <a:p>
                <a:endParaRPr lang="en-US" dirty="0"/>
              </a:p>
            </p:txBody>
          </p:sp>
        </mc:Choice>
        <mc:Fallback xmlns="">
          <p:sp>
            <p:nvSpPr>
              <p:cNvPr id="7" name="TextBox 6">
                <a:extLst>
                  <a:ext uri="{FF2B5EF4-FFF2-40B4-BE49-F238E27FC236}">
                    <a16:creationId xmlns:a16="http://schemas.microsoft.com/office/drawing/2014/main" id="{BEBC435D-CDE3-4178-9D8E-285DC9ABC2B3}"/>
                  </a:ext>
                </a:extLst>
              </p:cNvPr>
              <p:cNvSpPr txBox="1">
                <a:spLocks noRot="1" noChangeAspect="1" noMove="1" noResize="1" noEditPoints="1" noAdjustHandles="1" noChangeArrowheads="1" noChangeShapeType="1" noTextEdit="1"/>
              </p:cNvSpPr>
              <p:nvPr/>
            </p:nvSpPr>
            <p:spPr>
              <a:xfrm>
                <a:off x="689406" y="2715920"/>
                <a:ext cx="7786540" cy="265444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1099483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FC1C66-0297-4CA4-A5A5-4873E610ED5E}"/>
              </a:ext>
            </a:extLst>
          </p:cNvPr>
          <p:cNvPicPr>
            <a:picLocks noChangeAspect="1"/>
          </p:cNvPicPr>
          <p:nvPr/>
        </p:nvPicPr>
        <p:blipFill>
          <a:blip r:embed="rId3"/>
          <a:stretch>
            <a:fillRect/>
          </a:stretch>
        </p:blipFill>
        <p:spPr>
          <a:xfrm>
            <a:off x="589026" y="0"/>
            <a:ext cx="7788926" cy="5029200"/>
          </a:xfrm>
          <a:prstGeom prst="rect">
            <a:avLst/>
          </a:prstGeom>
        </p:spPr>
      </p:pic>
    </p:spTree>
    <p:extLst>
      <p:ext uri="{BB962C8B-B14F-4D97-AF65-F5344CB8AC3E}">
        <p14:creationId xmlns:p14="http://schemas.microsoft.com/office/powerpoint/2010/main" val="61182474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A0DECB1B-925F-40CF-A80A-678DB074C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73" y="0"/>
            <a:ext cx="7751427" cy="5009321"/>
          </a:xfrm>
          <a:prstGeom prst="rect">
            <a:avLst/>
          </a:prstGeom>
        </p:spPr>
      </p:pic>
      <p:sp>
        <p:nvSpPr>
          <p:cNvPr id="3" name="TextBox 2">
            <a:extLst>
              <a:ext uri="{FF2B5EF4-FFF2-40B4-BE49-F238E27FC236}">
                <a16:creationId xmlns:a16="http://schemas.microsoft.com/office/drawing/2014/main" id="{8D7C0563-45F2-4B5B-BB80-56D589A6A0A3}"/>
              </a:ext>
            </a:extLst>
          </p:cNvPr>
          <p:cNvSpPr txBox="1"/>
          <p:nvPr/>
        </p:nvSpPr>
        <p:spPr>
          <a:xfrm rot="16200000">
            <a:off x="5703423" y="2869855"/>
            <a:ext cx="2414251" cy="307777"/>
          </a:xfrm>
          <a:prstGeom prst="rect">
            <a:avLst/>
          </a:prstGeom>
          <a:noFill/>
        </p:spPr>
        <p:txBody>
          <a:bodyPr wrap="none" rtlCol="0">
            <a:spAutoFit/>
          </a:bodyPr>
          <a:lstStyle/>
          <a:p>
            <a:r>
              <a:rPr lang="en-US" sz="1400" dirty="0">
                <a:solidFill>
                  <a:srgbClr val="DD9C84"/>
                </a:solidFill>
              </a:rPr>
              <a:t>Chapman estimator, N=1,161</a:t>
            </a:r>
          </a:p>
        </p:txBody>
      </p:sp>
    </p:spTree>
    <p:extLst>
      <p:ext uri="{BB962C8B-B14F-4D97-AF65-F5344CB8AC3E}">
        <p14:creationId xmlns:p14="http://schemas.microsoft.com/office/powerpoint/2010/main" val="228116698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Lost on the Frontline</a:t>
            </a:r>
          </a:p>
        </p:txBody>
      </p:sp>
      <p:cxnSp>
        <p:nvCxnSpPr>
          <p:cNvPr id="20" name="Straight Connector 19">
            <a:extLst>
              <a:ext uri="{FF2B5EF4-FFF2-40B4-BE49-F238E27FC236}">
                <a16:creationId xmlns:a16="http://schemas.microsoft.com/office/drawing/2014/main" id="{D46A0AFE-22E6-4BA5-A248-58C8BA4481CA}"/>
              </a:ext>
            </a:extLst>
          </p:cNvPr>
          <p:cNvCxnSpPr>
            <a:cxnSpLocks/>
          </p:cNvCxnSpPr>
          <p:nvPr/>
        </p:nvCxnSpPr>
        <p:spPr>
          <a:xfrm>
            <a:off x="914400" y="2571750"/>
            <a:ext cx="73279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7F67B0E-E1B9-41CA-B897-7441F5EEAB25}"/>
              </a:ext>
            </a:extLst>
          </p:cNvPr>
          <p:cNvSpPr txBox="1"/>
          <p:nvPr/>
        </p:nvSpPr>
        <p:spPr>
          <a:xfrm>
            <a:off x="633838" y="2202418"/>
            <a:ext cx="535724" cy="369332"/>
          </a:xfrm>
          <a:prstGeom prst="rect">
            <a:avLst/>
          </a:prstGeom>
          <a:noFill/>
        </p:spPr>
        <p:txBody>
          <a:bodyPr wrap="none" rtlCol="0">
            <a:spAutoFit/>
          </a:bodyPr>
          <a:lstStyle/>
          <a:p>
            <a:r>
              <a:rPr lang="en-US"/>
              <a:t>300</a:t>
            </a:r>
          </a:p>
        </p:txBody>
      </p:sp>
      <p:sp>
        <p:nvSpPr>
          <p:cNvPr id="23" name="TextBox 22">
            <a:extLst>
              <a:ext uri="{FF2B5EF4-FFF2-40B4-BE49-F238E27FC236}">
                <a16:creationId xmlns:a16="http://schemas.microsoft.com/office/drawing/2014/main" id="{FBFD0D0A-64DA-43A4-A82C-E746F6C896F6}"/>
              </a:ext>
            </a:extLst>
          </p:cNvPr>
          <p:cNvSpPr txBox="1"/>
          <p:nvPr/>
        </p:nvSpPr>
        <p:spPr>
          <a:xfrm>
            <a:off x="2031656" y="2202418"/>
            <a:ext cx="535724" cy="369332"/>
          </a:xfrm>
          <a:prstGeom prst="rect">
            <a:avLst/>
          </a:prstGeom>
          <a:noFill/>
        </p:spPr>
        <p:txBody>
          <a:bodyPr wrap="none" rtlCol="0">
            <a:spAutoFit/>
          </a:bodyPr>
          <a:lstStyle/>
          <a:p>
            <a:r>
              <a:rPr lang="en-US" dirty="0"/>
              <a:t>500</a:t>
            </a:r>
          </a:p>
        </p:txBody>
      </p:sp>
      <p:sp>
        <p:nvSpPr>
          <p:cNvPr id="24" name="TextBox 23">
            <a:extLst>
              <a:ext uri="{FF2B5EF4-FFF2-40B4-BE49-F238E27FC236}">
                <a16:creationId xmlns:a16="http://schemas.microsoft.com/office/drawing/2014/main" id="{A9C474ED-ED45-49D3-929B-9384A4056864}"/>
              </a:ext>
            </a:extLst>
          </p:cNvPr>
          <p:cNvSpPr txBox="1"/>
          <p:nvPr/>
        </p:nvSpPr>
        <p:spPr>
          <a:xfrm>
            <a:off x="3429474" y="2202418"/>
            <a:ext cx="535724" cy="369332"/>
          </a:xfrm>
          <a:prstGeom prst="rect">
            <a:avLst/>
          </a:prstGeom>
          <a:noFill/>
        </p:spPr>
        <p:txBody>
          <a:bodyPr wrap="none" rtlCol="0">
            <a:spAutoFit/>
          </a:bodyPr>
          <a:lstStyle/>
          <a:p>
            <a:r>
              <a:rPr lang="en-US" dirty="0"/>
              <a:t>700</a:t>
            </a:r>
          </a:p>
        </p:txBody>
      </p:sp>
      <p:sp>
        <p:nvSpPr>
          <p:cNvPr id="25" name="TextBox 24">
            <a:extLst>
              <a:ext uri="{FF2B5EF4-FFF2-40B4-BE49-F238E27FC236}">
                <a16:creationId xmlns:a16="http://schemas.microsoft.com/office/drawing/2014/main" id="{3F6239C3-74A2-4601-8D90-4A16A4EBEECB}"/>
              </a:ext>
            </a:extLst>
          </p:cNvPr>
          <p:cNvSpPr txBox="1"/>
          <p:nvPr/>
        </p:nvSpPr>
        <p:spPr>
          <a:xfrm>
            <a:off x="4827292" y="2202418"/>
            <a:ext cx="535724" cy="369332"/>
          </a:xfrm>
          <a:prstGeom prst="rect">
            <a:avLst/>
          </a:prstGeom>
          <a:noFill/>
        </p:spPr>
        <p:txBody>
          <a:bodyPr wrap="none" rtlCol="0">
            <a:spAutoFit/>
          </a:bodyPr>
          <a:lstStyle/>
          <a:p>
            <a:r>
              <a:rPr lang="en-US" dirty="0"/>
              <a:t>900</a:t>
            </a:r>
          </a:p>
        </p:txBody>
      </p:sp>
      <p:sp>
        <p:nvSpPr>
          <p:cNvPr id="26" name="TextBox 25">
            <a:extLst>
              <a:ext uri="{FF2B5EF4-FFF2-40B4-BE49-F238E27FC236}">
                <a16:creationId xmlns:a16="http://schemas.microsoft.com/office/drawing/2014/main" id="{F21918F8-67C6-4714-8E60-97B8D16C4A5C}"/>
              </a:ext>
            </a:extLst>
          </p:cNvPr>
          <p:cNvSpPr txBox="1"/>
          <p:nvPr/>
        </p:nvSpPr>
        <p:spPr>
          <a:xfrm>
            <a:off x="6054414" y="2202418"/>
            <a:ext cx="652743" cy="369332"/>
          </a:xfrm>
          <a:prstGeom prst="rect">
            <a:avLst/>
          </a:prstGeom>
          <a:noFill/>
        </p:spPr>
        <p:txBody>
          <a:bodyPr wrap="none" rtlCol="0">
            <a:spAutoFit/>
          </a:bodyPr>
          <a:lstStyle/>
          <a:p>
            <a:r>
              <a:rPr lang="en-US"/>
              <a:t>1100</a:t>
            </a:r>
          </a:p>
        </p:txBody>
      </p:sp>
      <p:sp>
        <p:nvSpPr>
          <p:cNvPr id="27" name="TextBox 26">
            <a:extLst>
              <a:ext uri="{FF2B5EF4-FFF2-40B4-BE49-F238E27FC236}">
                <a16:creationId xmlns:a16="http://schemas.microsoft.com/office/drawing/2014/main" id="{E0433D9E-FB16-437E-AC29-AC2FF45DFD18}"/>
              </a:ext>
            </a:extLst>
          </p:cNvPr>
          <p:cNvSpPr txBox="1"/>
          <p:nvPr/>
        </p:nvSpPr>
        <p:spPr>
          <a:xfrm>
            <a:off x="7398555" y="2202418"/>
            <a:ext cx="652743" cy="369332"/>
          </a:xfrm>
          <a:prstGeom prst="rect">
            <a:avLst/>
          </a:prstGeom>
          <a:noFill/>
        </p:spPr>
        <p:txBody>
          <a:bodyPr wrap="none" rtlCol="0">
            <a:spAutoFit/>
          </a:bodyPr>
          <a:lstStyle/>
          <a:p>
            <a:r>
              <a:rPr lang="en-US" dirty="0"/>
              <a:t>1300</a:t>
            </a:r>
          </a:p>
        </p:txBody>
      </p:sp>
      <p:cxnSp>
        <p:nvCxnSpPr>
          <p:cNvPr id="28" name="Straight Connector 27">
            <a:extLst>
              <a:ext uri="{FF2B5EF4-FFF2-40B4-BE49-F238E27FC236}">
                <a16:creationId xmlns:a16="http://schemas.microsoft.com/office/drawing/2014/main" id="{3F53E455-78B2-416E-BF8F-7DB394F0DD18}"/>
              </a:ext>
            </a:extLst>
          </p:cNvPr>
          <p:cNvCxnSpPr>
            <a:cxnSpLocks/>
          </p:cNvCxnSpPr>
          <p:nvPr/>
        </p:nvCxnSpPr>
        <p:spPr>
          <a:xfrm>
            <a:off x="1900911" y="2571750"/>
            <a:ext cx="0" cy="9207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62350C0-9DFF-427A-A4F5-9E39C134CDA0}"/>
              </a:ext>
            </a:extLst>
          </p:cNvPr>
          <p:cNvSpPr txBox="1"/>
          <p:nvPr/>
        </p:nvSpPr>
        <p:spPr>
          <a:xfrm>
            <a:off x="531468" y="3501239"/>
            <a:ext cx="1640385" cy="830997"/>
          </a:xfrm>
          <a:prstGeom prst="rect">
            <a:avLst/>
          </a:prstGeom>
          <a:noFill/>
        </p:spPr>
        <p:txBody>
          <a:bodyPr wrap="none" rtlCol="0">
            <a:spAutoFit/>
          </a:bodyPr>
          <a:lstStyle/>
          <a:p>
            <a:r>
              <a:rPr lang="en-US" sz="1200" dirty="0">
                <a:solidFill>
                  <a:srgbClr val="4472C4"/>
                </a:solidFill>
              </a:rPr>
              <a:t>Chandra-</a:t>
            </a:r>
            <a:r>
              <a:rPr lang="en-US" sz="1200" dirty="0" err="1">
                <a:solidFill>
                  <a:srgbClr val="4472C4"/>
                </a:solidFill>
              </a:rPr>
              <a:t>Sekar</a:t>
            </a:r>
            <a:r>
              <a:rPr lang="en-US" sz="1200" dirty="0">
                <a:solidFill>
                  <a:srgbClr val="4472C4"/>
                </a:solidFill>
              </a:rPr>
              <a:t> &amp;</a:t>
            </a:r>
          </a:p>
          <a:p>
            <a:r>
              <a:rPr lang="en-US" sz="1200" dirty="0">
                <a:solidFill>
                  <a:srgbClr val="4472C4"/>
                </a:solidFill>
              </a:rPr>
              <a:t>Deming lower bound </a:t>
            </a:r>
          </a:p>
          <a:p>
            <a:r>
              <a:rPr lang="en-US" sz="1200" dirty="0">
                <a:solidFill>
                  <a:srgbClr val="4472C4"/>
                </a:solidFill>
              </a:rPr>
              <a:t>(Greenfield estimate), </a:t>
            </a:r>
          </a:p>
          <a:p>
            <a:r>
              <a:rPr lang="en-US" sz="1200" dirty="0">
                <a:solidFill>
                  <a:srgbClr val="4472C4"/>
                </a:solidFill>
              </a:rPr>
              <a:t>N=461</a:t>
            </a:r>
          </a:p>
        </p:txBody>
      </p:sp>
      <p:cxnSp>
        <p:nvCxnSpPr>
          <p:cNvPr id="32" name="Straight Connector 31">
            <a:extLst>
              <a:ext uri="{FF2B5EF4-FFF2-40B4-BE49-F238E27FC236}">
                <a16:creationId xmlns:a16="http://schemas.microsoft.com/office/drawing/2014/main" id="{DD7771B5-CB27-4251-94FD-5B177D668199}"/>
              </a:ext>
            </a:extLst>
          </p:cNvPr>
          <p:cNvCxnSpPr>
            <a:cxnSpLocks/>
          </p:cNvCxnSpPr>
          <p:nvPr/>
        </p:nvCxnSpPr>
        <p:spPr>
          <a:xfrm>
            <a:off x="4470400" y="2108738"/>
            <a:ext cx="0" cy="4630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DB2F8237-6650-4514-AF83-0E8790D63B91}"/>
              </a:ext>
            </a:extLst>
          </p:cNvPr>
          <p:cNvSpPr txBox="1"/>
          <p:nvPr/>
        </p:nvSpPr>
        <p:spPr>
          <a:xfrm>
            <a:off x="3285461" y="1642262"/>
            <a:ext cx="2573077" cy="461665"/>
          </a:xfrm>
          <a:prstGeom prst="rect">
            <a:avLst/>
          </a:prstGeom>
          <a:noFill/>
        </p:spPr>
        <p:txBody>
          <a:bodyPr wrap="none" rtlCol="0">
            <a:spAutoFit/>
          </a:bodyPr>
          <a:lstStyle/>
          <a:p>
            <a:r>
              <a:rPr lang="en-US" sz="1200" dirty="0">
                <a:solidFill>
                  <a:srgbClr val="4472C4"/>
                </a:solidFill>
              </a:rPr>
              <a:t>Midpoint of the Chandra-</a:t>
            </a:r>
            <a:r>
              <a:rPr lang="en-US" sz="1200" dirty="0" err="1">
                <a:solidFill>
                  <a:srgbClr val="4472C4"/>
                </a:solidFill>
              </a:rPr>
              <a:t>Sekar</a:t>
            </a:r>
            <a:r>
              <a:rPr lang="en-US" sz="1200" dirty="0">
                <a:solidFill>
                  <a:srgbClr val="4472C4"/>
                </a:solidFill>
              </a:rPr>
              <a:t> and </a:t>
            </a:r>
          </a:p>
          <a:p>
            <a:r>
              <a:rPr lang="en-US" sz="1200" dirty="0">
                <a:solidFill>
                  <a:srgbClr val="4472C4"/>
                </a:solidFill>
              </a:rPr>
              <a:t>Deming/Greenfield estimate, N=829</a:t>
            </a:r>
          </a:p>
        </p:txBody>
      </p:sp>
      <p:cxnSp>
        <p:nvCxnSpPr>
          <p:cNvPr id="34" name="Straight Connector 33">
            <a:extLst>
              <a:ext uri="{FF2B5EF4-FFF2-40B4-BE49-F238E27FC236}">
                <a16:creationId xmlns:a16="http://schemas.microsoft.com/office/drawing/2014/main" id="{4066F74E-0F9F-40C2-B469-B5655103A9A0}"/>
              </a:ext>
            </a:extLst>
          </p:cNvPr>
          <p:cNvCxnSpPr>
            <a:cxnSpLocks/>
          </p:cNvCxnSpPr>
          <p:nvPr/>
        </p:nvCxnSpPr>
        <p:spPr>
          <a:xfrm>
            <a:off x="6721414" y="2620451"/>
            <a:ext cx="0" cy="46301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DA884F9-4741-4AEB-B654-8D43B8CA1F0E}"/>
              </a:ext>
            </a:extLst>
          </p:cNvPr>
          <p:cNvSpPr txBox="1"/>
          <p:nvPr/>
        </p:nvSpPr>
        <p:spPr>
          <a:xfrm>
            <a:off x="5215723" y="3023666"/>
            <a:ext cx="1468031" cy="461665"/>
          </a:xfrm>
          <a:prstGeom prst="rect">
            <a:avLst/>
          </a:prstGeom>
          <a:noFill/>
        </p:spPr>
        <p:txBody>
          <a:bodyPr wrap="none" rtlCol="0">
            <a:spAutoFit/>
          </a:bodyPr>
          <a:lstStyle/>
          <a:p>
            <a:r>
              <a:rPr lang="en-US" sz="1200" dirty="0">
                <a:solidFill>
                  <a:srgbClr val="C00000"/>
                </a:solidFill>
              </a:rPr>
              <a:t>Chapman Estimate,</a:t>
            </a:r>
          </a:p>
          <a:p>
            <a:r>
              <a:rPr lang="en-US" sz="1200" dirty="0">
                <a:solidFill>
                  <a:srgbClr val="C00000"/>
                </a:solidFill>
              </a:rPr>
              <a:t>N=1,161</a:t>
            </a:r>
          </a:p>
        </p:txBody>
      </p:sp>
      <p:sp>
        <p:nvSpPr>
          <p:cNvPr id="36" name="TextBox 35">
            <a:extLst>
              <a:ext uri="{FF2B5EF4-FFF2-40B4-BE49-F238E27FC236}">
                <a16:creationId xmlns:a16="http://schemas.microsoft.com/office/drawing/2014/main" id="{5C702A30-1562-4A0E-B793-B46AB8B07965}"/>
              </a:ext>
            </a:extLst>
          </p:cNvPr>
          <p:cNvSpPr txBox="1"/>
          <p:nvPr/>
        </p:nvSpPr>
        <p:spPr>
          <a:xfrm>
            <a:off x="6516454" y="4082263"/>
            <a:ext cx="2107052" cy="461665"/>
          </a:xfrm>
          <a:prstGeom prst="rect">
            <a:avLst/>
          </a:prstGeom>
          <a:noFill/>
        </p:spPr>
        <p:txBody>
          <a:bodyPr wrap="none" rtlCol="0">
            <a:spAutoFit/>
          </a:bodyPr>
          <a:lstStyle/>
          <a:p>
            <a:r>
              <a:rPr lang="en-US" sz="1200" dirty="0">
                <a:solidFill>
                  <a:srgbClr val="4472C4"/>
                </a:solidFill>
              </a:rPr>
              <a:t>Chandra-</a:t>
            </a:r>
            <a:r>
              <a:rPr lang="en-US" sz="1200" dirty="0" err="1">
                <a:solidFill>
                  <a:srgbClr val="4472C4"/>
                </a:solidFill>
              </a:rPr>
              <a:t>Sekar</a:t>
            </a:r>
            <a:r>
              <a:rPr lang="en-US" sz="1200" dirty="0">
                <a:solidFill>
                  <a:srgbClr val="4472C4"/>
                </a:solidFill>
              </a:rPr>
              <a:t> &amp; Deming </a:t>
            </a:r>
          </a:p>
          <a:p>
            <a:r>
              <a:rPr lang="en-US" sz="1200" dirty="0">
                <a:solidFill>
                  <a:srgbClr val="4472C4"/>
                </a:solidFill>
              </a:rPr>
              <a:t>estimate/upper bound, 1,197</a:t>
            </a:r>
          </a:p>
        </p:txBody>
      </p:sp>
      <p:cxnSp>
        <p:nvCxnSpPr>
          <p:cNvPr id="37" name="Straight Connector 36">
            <a:extLst>
              <a:ext uri="{FF2B5EF4-FFF2-40B4-BE49-F238E27FC236}">
                <a16:creationId xmlns:a16="http://schemas.microsoft.com/office/drawing/2014/main" id="{93F4F30F-3612-45A4-B980-593DADED96F5}"/>
              </a:ext>
            </a:extLst>
          </p:cNvPr>
          <p:cNvCxnSpPr>
            <a:cxnSpLocks/>
          </p:cNvCxnSpPr>
          <p:nvPr/>
        </p:nvCxnSpPr>
        <p:spPr>
          <a:xfrm>
            <a:off x="6887060" y="2571750"/>
            <a:ext cx="0" cy="146367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43FF85F-D150-4006-995F-D5FAB9BD609B}"/>
              </a:ext>
            </a:extLst>
          </p:cNvPr>
          <p:cNvSpPr txBox="1"/>
          <p:nvPr/>
        </p:nvSpPr>
        <p:spPr>
          <a:xfrm>
            <a:off x="2022021" y="3128441"/>
            <a:ext cx="2195281" cy="461665"/>
          </a:xfrm>
          <a:prstGeom prst="rect">
            <a:avLst/>
          </a:prstGeom>
          <a:noFill/>
        </p:spPr>
        <p:txBody>
          <a:bodyPr wrap="none" rtlCol="0">
            <a:spAutoFit/>
          </a:bodyPr>
          <a:lstStyle/>
          <a:p>
            <a:r>
              <a:rPr lang="en-US" sz="1200" dirty="0">
                <a:solidFill>
                  <a:schemeClr val="accent2"/>
                </a:solidFill>
              </a:rPr>
              <a:t>Lost on the Frontline estimate,</a:t>
            </a:r>
          </a:p>
          <a:p>
            <a:r>
              <a:rPr lang="en-US" sz="1200" dirty="0">
                <a:solidFill>
                  <a:schemeClr val="accent2"/>
                </a:solidFill>
              </a:rPr>
              <a:t>N=544</a:t>
            </a:r>
          </a:p>
        </p:txBody>
      </p:sp>
      <p:cxnSp>
        <p:nvCxnSpPr>
          <p:cNvPr id="39" name="Straight Connector 38">
            <a:extLst>
              <a:ext uri="{FF2B5EF4-FFF2-40B4-BE49-F238E27FC236}">
                <a16:creationId xmlns:a16="http://schemas.microsoft.com/office/drawing/2014/main" id="{ED52BA7A-55F6-45E2-B424-DDE99B2A1252}"/>
              </a:ext>
            </a:extLst>
          </p:cNvPr>
          <p:cNvCxnSpPr>
            <a:cxnSpLocks/>
          </p:cNvCxnSpPr>
          <p:nvPr/>
        </p:nvCxnSpPr>
        <p:spPr>
          <a:xfrm>
            <a:off x="2689147" y="2607751"/>
            <a:ext cx="0" cy="463012"/>
          </a:xfrm>
          <a:prstGeom prst="line">
            <a:avLst/>
          </a:prstGeom>
          <a:ln w="28575">
            <a:solidFill>
              <a:srgbClr val="3799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31500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Conclusions</a:t>
            </a:r>
          </a:p>
        </p:txBody>
      </p:sp>
    </p:spTree>
    <p:extLst>
      <p:ext uri="{BB962C8B-B14F-4D97-AF65-F5344CB8AC3E}">
        <p14:creationId xmlns:p14="http://schemas.microsoft.com/office/powerpoint/2010/main" val="146016563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type="body" sz="quarter" idx="10"/>
          </p:nvPr>
        </p:nvSpPr>
        <p:spPr>
          <a:xfrm>
            <a:off x="457200" y="1158875"/>
            <a:ext cx="8229600" cy="3341688"/>
          </a:xfrm>
        </p:spPr>
        <p:txBody>
          <a:bodyPr/>
          <a:lstStyle/>
          <a:p>
            <a:pPr marL="0" indent="0">
              <a:buNone/>
            </a:pPr>
            <a:r>
              <a:rPr lang="en-US" sz="2000" dirty="0"/>
              <a:t>We estimate the </a:t>
            </a:r>
            <a:r>
              <a:rPr lang="en-US" sz="2000" b="1" dirty="0">
                <a:solidFill>
                  <a:schemeClr val="accent3"/>
                </a:solidFill>
              </a:rPr>
              <a:t>number of healthcare personnel deaths </a:t>
            </a:r>
            <a:r>
              <a:rPr lang="en-US" sz="2000" dirty="0"/>
              <a:t>between March 17</a:t>
            </a:r>
            <a:r>
              <a:rPr lang="en-US" sz="2000" baseline="30000" dirty="0"/>
              <a:t>th</a:t>
            </a:r>
            <a:r>
              <a:rPr lang="en-US" sz="2000" dirty="0"/>
              <a:t> and April 29</a:t>
            </a:r>
            <a:r>
              <a:rPr lang="en-US" sz="2000" baseline="30000" dirty="0"/>
              <a:t>th</a:t>
            </a:r>
            <a:r>
              <a:rPr lang="en-US" sz="2000" dirty="0"/>
              <a:t>, 2020 to be somewhere between 461 and 1197, with a </a:t>
            </a:r>
            <a:r>
              <a:rPr lang="en-US" sz="2000" b="1" dirty="0">
                <a:solidFill>
                  <a:schemeClr val="accent3"/>
                </a:solidFill>
              </a:rPr>
              <a:t>mid-point estimate of 829</a:t>
            </a:r>
            <a:r>
              <a:rPr lang="en-US" sz="2000" dirty="0">
                <a:solidFill>
                  <a:schemeClr val="accent3"/>
                </a:solidFill>
              </a:rPr>
              <a:t>.</a:t>
            </a:r>
          </a:p>
          <a:p>
            <a:endParaRPr lang="en-US" sz="2000" dirty="0"/>
          </a:p>
          <a:p>
            <a:pPr marL="0" indent="0">
              <a:buNone/>
            </a:pPr>
            <a:r>
              <a:rPr lang="en-US" sz="2000" b="1" dirty="0">
                <a:solidFill>
                  <a:schemeClr val="accent3"/>
                </a:solidFill>
              </a:rPr>
              <a:t>Combining available surveillance data with web-harvesting seems to be a legitimate and useful way to establish epidemiological estimates in the absence of more precise data during times of national crisis,</a:t>
            </a:r>
            <a:r>
              <a:rPr lang="en-US" sz="2000" dirty="0">
                <a:solidFill>
                  <a:schemeClr val="accent3"/>
                </a:solidFill>
              </a:rPr>
              <a:t> </a:t>
            </a:r>
            <a:r>
              <a:rPr lang="en-US" sz="2000" dirty="0"/>
              <a:t>particularly during the early stages of a pandemic when it’s more feasible to link media reports to public health line-level surveillance data.</a:t>
            </a:r>
            <a:endParaRPr lang="en-US" sz="2000" dirty="0">
              <a:cs typeface="Calibri"/>
            </a:endParaRPr>
          </a:p>
          <a:p>
            <a:pPr marL="0" indent="0">
              <a:buClr>
                <a:srgbClr val="006A71"/>
              </a:buClr>
              <a:buNone/>
            </a:pPr>
            <a:endParaRPr lang="en-US" dirty="0"/>
          </a:p>
        </p:txBody>
      </p:sp>
    </p:spTree>
    <p:extLst>
      <p:ext uri="{BB962C8B-B14F-4D97-AF65-F5344CB8AC3E}">
        <p14:creationId xmlns:p14="http://schemas.microsoft.com/office/powerpoint/2010/main" val="246045357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type="body" sz="quarter" idx="10"/>
          </p:nvPr>
        </p:nvSpPr>
        <p:spPr>
          <a:xfrm>
            <a:off x="457200" y="1158875"/>
            <a:ext cx="8229600" cy="3341688"/>
          </a:xfrm>
        </p:spPr>
        <p:txBody>
          <a:bodyPr/>
          <a:lstStyle/>
          <a:p>
            <a:pPr marL="0" indent="0">
              <a:buNone/>
            </a:pPr>
            <a:r>
              <a:rPr lang="en-US" sz="2000" b="1" dirty="0">
                <a:solidFill>
                  <a:schemeClr val="accent3"/>
                </a:solidFill>
              </a:rPr>
              <a:t>Combining the Chapman estimator with the Chandra-</a:t>
            </a:r>
            <a:r>
              <a:rPr lang="en-US" sz="2000" b="1" dirty="0" err="1">
                <a:solidFill>
                  <a:schemeClr val="accent3"/>
                </a:solidFill>
              </a:rPr>
              <a:t>Sekar</a:t>
            </a:r>
            <a:r>
              <a:rPr lang="en-US" sz="2000" b="1" dirty="0">
                <a:solidFill>
                  <a:schemeClr val="accent3"/>
                </a:solidFill>
              </a:rPr>
              <a:t> &amp; Deming/Greenfield estimators </a:t>
            </a:r>
            <a:r>
              <a:rPr lang="en-US" b="1" dirty="0">
                <a:solidFill>
                  <a:schemeClr val="accent3"/>
                </a:solidFill>
              </a:rPr>
              <a:t>is the</a:t>
            </a:r>
            <a:r>
              <a:rPr lang="en-US" sz="2000" b="1" dirty="0">
                <a:solidFill>
                  <a:schemeClr val="accent3"/>
                </a:solidFill>
              </a:rPr>
              <a:t> easiest approach to implement, </a:t>
            </a:r>
            <a:r>
              <a:rPr lang="en-US" b="1" dirty="0">
                <a:solidFill>
                  <a:schemeClr val="accent3"/>
                </a:solidFill>
              </a:rPr>
              <a:t>the easiest to</a:t>
            </a:r>
            <a:r>
              <a:rPr lang="en-US" sz="2000" b="1" dirty="0">
                <a:solidFill>
                  <a:schemeClr val="accent3"/>
                </a:solidFill>
              </a:rPr>
              <a:t> explain, and produces estimates that seem accurate</a:t>
            </a:r>
            <a:r>
              <a:rPr lang="en-US" sz="2000" dirty="0">
                <a:solidFill>
                  <a:schemeClr val="accent3"/>
                </a:solidFill>
              </a:rPr>
              <a:t>, </a:t>
            </a:r>
            <a:r>
              <a:rPr lang="en-US" sz="2000" dirty="0"/>
              <a:t>as compared to our other estimates.</a:t>
            </a:r>
          </a:p>
          <a:p>
            <a:pPr marL="0" indent="0">
              <a:buNone/>
            </a:pPr>
            <a:endParaRPr lang="en-US" sz="2000" dirty="0"/>
          </a:p>
          <a:p>
            <a:pPr marL="0" indent="0">
              <a:buNone/>
            </a:pPr>
            <a:r>
              <a:rPr lang="en-US" sz="2000" dirty="0"/>
              <a:t>Our other estimates included stratified estimates, estimates based on multinomial regression, estimates based on Poisson regression, and comparisons to known values of phi </a:t>
            </a:r>
            <a:r>
              <a:rPr lang="en-US" dirty="0"/>
              <a:t>(</a:t>
            </a:r>
            <a:r>
              <a:rPr lang="en-US" sz="2000" dirty="0"/>
              <a:t>assumed to lie between 0 and 1 due to dependence between data sources).</a:t>
            </a:r>
          </a:p>
          <a:p>
            <a:pPr marL="0" indent="0">
              <a:buClr>
                <a:srgbClr val="006A71"/>
              </a:buClr>
              <a:buNone/>
            </a:pPr>
            <a:endParaRPr lang="en-US" dirty="0"/>
          </a:p>
        </p:txBody>
      </p:sp>
    </p:spTree>
    <p:extLst>
      <p:ext uri="{BB962C8B-B14F-4D97-AF65-F5344CB8AC3E}">
        <p14:creationId xmlns:p14="http://schemas.microsoft.com/office/powerpoint/2010/main" val="396599704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Citations</a:t>
            </a:r>
          </a:p>
        </p:txBody>
      </p:sp>
      <p:sp>
        <p:nvSpPr>
          <p:cNvPr id="3" name="Content Placeholder 2"/>
          <p:cNvSpPr>
            <a:spLocks noGrp="1"/>
          </p:cNvSpPr>
          <p:nvPr>
            <p:ph type="body" sz="quarter" idx="10"/>
          </p:nvPr>
        </p:nvSpPr>
        <p:spPr>
          <a:xfrm>
            <a:off x="457200" y="1158875"/>
            <a:ext cx="8229600" cy="3341688"/>
          </a:xfrm>
        </p:spPr>
        <p:txBody>
          <a:bodyPr/>
          <a:lstStyle/>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Burrer SL, de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Perio</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MA, Hughes MM,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Kuhar</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DT,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Luckhaupt</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SE, McDaniel CJ, Porter RM, Silk B, Stuckey MJ Walters M – CDC Covid-19 Response Team. Characteristics of Health Care Personnel with COVID-19 —United States, February 12–April 9, 2020.  MMWR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Morb</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Mortal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Wkly</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Rep 2020; 69; 477-481.</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110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https://covid.cdc.gov/covid-data-tracker/#health-care-personnel</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Ing EB, Xu QA, </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Salimi</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 Torun N.: Physician deaths from corona virus (COVID-19) disease. </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Occupational Medicine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2020;</a:t>
            </a: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70:</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370–374. doi:10.1093/</a:t>
            </a: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occmed</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/kqaa088</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Bandyopadhyay S, </a:t>
            </a:r>
            <a:r>
              <a:rPr kumimoji="0" lang="en-US" sz="11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Baticulon</a:t>
            </a:r>
            <a:r>
              <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RE, </a:t>
            </a:r>
            <a:r>
              <a:rPr kumimoji="0" lang="en-US" sz="11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Kadhum</a:t>
            </a:r>
            <a:r>
              <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M, et al. Infection and mortality of healthcare workers worldwide from COVID-19: a systematic review. BMJ Global Health 2020;5:e003097. doi:10.1136/bmjgh-2020-003097.</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Amnesty International, 2020: Exposed, Silenced, Attacked: Failures to Protect Health and Essential Workers During the COVID-19 Pandemic. Index: POL 40/2572/2020.</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1100" b="0" i="0" u="sng"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hlinkClick r:id="rId4"/>
              </a:rPr>
              <a:t>https://www.theguardian.com/us-news/ng-interactive/2020/dec/22/lost-on-the-frontline-our-findings-to-date</a:t>
            </a:r>
            <a:r>
              <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Petersen, C.G.J.: The yearly immigration of young plaice into the </a:t>
            </a:r>
            <a:r>
              <a:rPr kumimoji="0" lang="en-US" sz="1100" b="0"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Limfjord</a:t>
            </a:r>
            <a:r>
              <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from the German sea. Rep. Dan. Biol. St. 6, 5–84 (1896)</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Chapman, D.G.: Some properties of the hypergeometric distribution with applications to zoological censuses. Univ. Calif. Publ. Stat. 1, 131–160 (1951)</a:t>
            </a:r>
          </a:p>
          <a:p>
            <a:pPr marL="0" indent="0">
              <a:buClr>
                <a:srgbClr val="006A71"/>
              </a:buClr>
              <a:buNone/>
            </a:pPr>
            <a:endParaRPr lang="en-US" sz="1400" dirty="0"/>
          </a:p>
        </p:txBody>
      </p:sp>
    </p:spTree>
    <p:extLst>
      <p:ext uri="{BB962C8B-B14F-4D97-AF65-F5344CB8AC3E}">
        <p14:creationId xmlns:p14="http://schemas.microsoft.com/office/powerpoint/2010/main" val="424368406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Background</a:t>
            </a:r>
          </a:p>
        </p:txBody>
      </p:sp>
      <p:pic>
        <p:nvPicPr>
          <p:cNvPr id="4" name="Picture 3" descr="Icon representing standardized case report forms.">
            <a:extLst>
              <a:ext uri="{FF2B5EF4-FFF2-40B4-BE49-F238E27FC236}">
                <a16:creationId xmlns:a16="http://schemas.microsoft.com/office/drawing/2014/main" id="{BDF51652-FFAF-4E9F-8DCE-D8BB3F8C92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51" y="1262188"/>
            <a:ext cx="2619124" cy="2619124"/>
          </a:xfrm>
          <a:prstGeom prst="rect">
            <a:avLst/>
          </a:prstGeom>
        </p:spPr>
      </p:pic>
      <p:sp>
        <p:nvSpPr>
          <p:cNvPr id="5" name="TextBox 4">
            <a:extLst>
              <a:ext uri="{FF2B5EF4-FFF2-40B4-BE49-F238E27FC236}">
                <a16:creationId xmlns:a16="http://schemas.microsoft.com/office/drawing/2014/main" id="{E20C4673-B189-4808-88E6-E23D165322DE}"/>
              </a:ext>
            </a:extLst>
          </p:cNvPr>
          <p:cNvSpPr txBox="1"/>
          <p:nvPr/>
        </p:nvSpPr>
        <p:spPr>
          <a:xfrm rot="21150129">
            <a:off x="873186" y="3046620"/>
            <a:ext cx="1673280" cy="215444"/>
          </a:xfrm>
          <a:prstGeom prst="rect">
            <a:avLst/>
          </a:prstGeom>
          <a:noFill/>
        </p:spPr>
        <p:txBody>
          <a:bodyPr wrap="square" rtlCol="0">
            <a:spAutoFit/>
          </a:bodyPr>
          <a:lstStyle/>
          <a:p>
            <a:r>
              <a:rPr lang="en-US" sz="800" dirty="0"/>
              <a:t>Health Care Personnel: ?</a:t>
            </a:r>
            <a:endParaRPr lang="en-US" sz="1100" dirty="0"/>
          </a:p>
        </p:txBody>
      </p:sp>
      <p:sp>
        <p:nvSpPr>
          <p:cNvPr id="6" name="TextBox 5">
            <a:extLst>
              <a:ext uri="{FF2B5EF4-FFF2-40B4-BE49-F238E27FC236}">
                <a16:creationId xmlns:a16="http://schemas.microsoft.com/office/drawing/2014/main" id="{E4D7879E-7C73-4329-96FC-778F8D928462}"/>
              </a:ext>
            </a:extLst>
          </p:cNvPr>
          <p:cNvSpPr txBox="1"/>
          <p:nvPr/>
        </p:nvSpPr>
        <p:spPr>
          <a:xfrm>
            <a:off x="1157282" y="3491414"/>
            <a:ext cx="3721403" cy="307777"/>
          </a:xfrm>
          <a:prstGeom prst="rect">
            <a:avLst/>
          </a:prstGeom>
          <a:noFill/>
        </p:spPr>
        <p:txBody>
          <a:bodyPr wrap="square" rtlCol="0">
            <a:spAutoFit/>
          </a:bodyPr>
          <a:lstStyle/>
          <a:p>
            <a:r>
              <a:rPr lang="en-US" sz="1400" dirty="0"/>
              <a:t>Standardized Case Report Form</a:t>
            </a:r>
          </a:p>
        </p:txBody>
      </p:sp>
      <p:cxnSp>
        <p:nvCxnSpPr>
          <p:cNvPr id="7" name="Straight Arrow Connector 6">
            <a:extLst>
              <a:ext uri="{FF2B5EF4-FFF2-40B4-BE49-F238E27FC236}">
                <a16:creationId xmlns:a16="http://schemas.microsoft.com/office/drawing/2014/main" id="{8CE9070A-C6A6-41B4-B88D-7B715B12A07C}"/>
              </a:ext>
            </a:extLst>
          </p:cNvPr>
          <p:cNvCxnSpPr>
            <a:cxnSpLocks/>
          </p:cNvCxnSpPr>
          <p:nvPr/>
        </p:nvCxnSpPr>
        <p:spPr>
          <a:xfrm>
            <a:off x="2340560" y="2571750"/>
            <a:ext cx="876362" cy="0"/>
          </a:xfrm>
          <a:prstGeom prst="straightConnector1">
            <a:avLst/>
          </a:prstGeom>
          <a:noFill/>
          <a:ln w="6350" cap="flat" cmpd="sng" algn="ctr">
            <a:solidFill>
              <a:srgbClr val="4472C4"/>
            </a:solidFill>
            <a:prstDash val="solid"/>
            <a:miter lim="800000"/>
            <a:tailEnd type="triangle"/>
          </a:ln>
          <a:effectLst/>
        </p:spPr>
      </p:cxnSp>
      <p:sp>
        <p:nvSpPr>
          <p:cNvPr id="8" name="Rectangle: Rounded Corners 7" descr="Non-official CDC icon.">
            <a:extLst>
              <a:ext uri="{FF2B5EF4-FFF2-40B4-BE49-F238E27FC236}">
                <a16:creationId xmlns:a16="http://schemas.microsoft.com/office/drawing/2014/main" id="{41D4C9DB-0847-4947-8C32-846C0F77B073}"/>
              </a:ext>
            </a:extLst>
          </p:cNvPr>
          <p:cNvSpPr/>
          <p:nvPr/>
        </p:nvSpPr>
        <p:spPr>
          <a:xfrm>
            <a:off x="3361541" y="1649615"/>
            <a:ext cx="1953491" cy="1579351"/>
          </a:xfrm>
          <a:prstGeom prst="roundRect">
            <a:avLst/>
          </a:prstGeom>
          <a:solidFill>
            <a:srgbClr val="5981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2"/>
                </a:solidFill>
              </a:rPr>
              <a:t>CDC</a:t>
            </a:r>
          </a:p>
        </p:txBody>
      </p:sp>
      <p:sp>
        <p:nvSpPr>
          <p:cNvPr id="13" name="TextBox 12">
            <a:extLst>
              <a:ext uri="{FF2B5EF4-FFF2-40B4-BE49-F238E27FC236}">
                <a16:creationId xmlns:a16="http://schemas.microsoft.com/office/drawing/2014/main" id="{8A336459-C076-43AB-A236-E42400D507E7}"/>
              </a:ext>
            </a:extLst>
          </p:cNvPr>
          <p:cNvSpPr txBox="1"/>
          <p:nvPr/>
        </p:nvSpPr>
        <p:spPr>
          <a:xfrm>
            <a:off x="5772474" y="840400"/>
            <a:ext cx="3269075" cy="3511943"/>
          </a:xfrm>
          <a:prstGeom prst="rect">
            <a:avLst/>
          </a:prstGeom>
        </p:spPr>
        <p:txBody>
          <a:bodyPr vert="horz" lIns="91440" tIns="45720" rIns="91440" bIns="45720" rtlCol="0" anchor="ctr">
            <a:normAutofit/>
          </a:bodyPr>
          <a:lstStyle/>
          <a:p>
            <a:pPr>
              <a:lnSpc>
                <a:spcPct val="90000"/>
              </a:lnSpc>
              <a:spcAft>
                <a:spcPts val="600"/>
              </a:spcAft>
            </a:pPr>
            <a:r>
              <a:rPr lang="en-US" b="1" dirty="0"/>
              <a:t>Health care personnel status available in</a:t>
            </a:r>
            <a:endParaRPr lang="en-US" b="1" dirty="0">
              <a:cs typeface="Calibri" panose="020F0502020204030204"/>
            </a:endParaRPr>
          </a:p>
          <a:p>
            <a:pPr>
              <a:lnSpc>
                <a:spcPct val="90000"/>
              </a:lnSpc>
              <a:spcAft>
                <a:spcPts val="600"/>
              </a:spcAft>
            </a:pPr>
            <a:endParaRPr lang="en-US" dirty="0"/>
          </a:p>
          <a:p>
            <a:pPr>
              <a:lnSpc>
                <a:spcPct val="90000"/>
              </a:lnSpc>
              <a:spcAft>
                <a:spcPts val="600"/>
              </a:spcAft>
            </a:pPr>
            <a:r>
              <a:rPr lang="en-US" sz="1600" b="1" dirty="0"/>
              <a:t>- 16% </a:t>
            </a:r>
            <a:r>
              <a:rPr lang="en-US" sz="1600" dirty="0"/>
              <a:t>of cases as of April 2020</a:t>
            </a:r>
            <a:endParaRPr lang="en-US" sz="1600" dirty="0">
              <a:cs typeface="Calibri"/>
            </a:endParaRPr>
          </a:p>
          <a:p>
            <a:pPr>
              <a:lnSpc>
                <a:spcPct val="90000"/>
              </a:lnSpc>
              <a:spcAft>
                <a:spcPts val="600"/>
              </a:spcAft>
            </a:pPr>
            <a:r>
              <a:rPr lang="en-US" sz="1600" b="1" dirty="0"/>
              <a:t>- 22% </a:t>
            </a:r>
            <a:r>
              <a:rPr lang="en-US" sz="1600" dirty="0"/>
              <a:t>of cases as of July 2020</a:t>
            </a:r>
            <a:endParaRPr lang="en-US" sz="1600" dirty="0">
              <a:cs typeface="Calibri"/>
            </a:endParaRPr>
          </a:p>
          <a:p>
            <a:pPr>
              <a:lnSpc>
                <a:spcPct val="90000"/>
              </a:lnSpc>
              <a:spcAft>
                <a:spcPts val="600"/>
              </a:spcAft>
            </a:pPr>
            <a:r>
              <a:rPr lang="en-US" sz="1600" b="1" dirty="0"/>
              <a:t>- 18% </a:t>
            </a:r>
            <a:r>
              <a:rPr lang="en-US" sz="1600" dirty="0"/>
              <a:t>of cases as of October 2021</a:t>
            </a:r>
            <a:endParaRPr lang="en-US" sz="1600" dirty="0">
              <a:cs typeface="Calibri"/>
            </a:endParaRP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sz="1200" u="sng" dirty="0">
                <a:effectLst/>
                <a:hlinkClick r:id="rId4"/>
              </a:rPr>
              <a:t>https://covid.cdc.gov/covid-data-tracker/#health-care-personnel</a:t>
            </a:r>
            <a:r>
              <a:rPr lang="en-US" sz="1200" dirty="0">
                <a:effectLst/>
              </a:rPr>
              <a:t>.</a:t>
            </a:r>
            <a:r>
              <a:rPr lang="en-US" sz="1200" dirty="0"/>
              <a:t> </a:t>
            </a:r>
            <a:endParaRPr lang="en-US" sz="1200" dirty="0">
              <a:cs typeface="Calibri"/>
            </a:endParaRPr>
          </a:p>
        </p:txBody>
      </p:sp>
    </p:spTree>
    <p:extLst>
      <p:ext uri="{BB962C8B-B14F-4D97-AF65-F5344CB8AC3E}">
        <p14:creationId xmlns:p14="http://schemas.microsoft.com/office/powerpoint/2010/main" val="695127825"/>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Citations</a:t>
            </a:r>
          </a:p>
        </p:txBody>
      </p:sp>
      <p:sp>
        <p:nvSpPr>
          <p:cNvPr id="3" name="Content Placeholder 2"/>
          <p:cNvSpPr>
            <a:spLocks noGrp="1"/>
          </p:cNvSpPr>
          <p:nvPr>
            <p:ph type="body" sz="quarter" idx="10"/>
          </p:nvPr>
        </p:nvSpPr>
        <p:spPr>
          <a:xfrm>
            <a:off x="457200" y="1158875"/>
            <a:ext cx="8229600" cy="3341688"/>
          </a:xfrm>
        </p:spPr>
        <p:txBody>
          <a:bodyPr/>
          <a:lstStyle/>
          <a:p>
            <a:pPr marL="0" indent="0">
              <a:spcBef>
                <a:spcPts val="600"/>
              </a:spcBef>
              <a:spcAft>
                <a:spcPts val="600"/>
              </a:spcAft>
              <a:buNone/>
            </a:pPr>
            <a:r>
              <a:rPr lang="en-US" sz="1050" dirty="0">
                <a:effectLst/>
                <a:ea typeface="Calibri" panose="020F0502020204030204" pitchFamily="34" charset="0"/>
              </a:rPr>
              <a:t>Mauricio </a:t>
            </a:r>
            <a:r>
              <a:rPr lang="en-US" sz="1050" dirty="0" err="1">
                <a:effectLst/>
                <a:ea typeface="Calibri" panose="020F0502020204030204" pitchFamily="34" charset="0"/>
              </a:rPr>
              <a:t>Sadinle</a:t>
            </a:r>
            <a:r>
              <a:rPr lang="en-US" sz="1050" dirty="0">
                <a:effectLst/>
                <a:ea typeface="Calibri" panose="020F0502020204030204" pitchFamily="34" charset="0"/>
              </a:rPr>
              <a:t> (2009) Transformed Logit Confidence Intervals for Small Populations in Single Capture–Recapture Estimation, Communications in Statistics - Simulation and Computation, 38:9, 1909-1924, DOI: 10.1080/03610910903168595</a:t>
            </a:r>
          </a:p>
          <a:p>
            <a:pPr marL="0" marR="0" lvl="0" indent="0">
              <a:spcBef>
                <a:spcPts val="600"/>
              </a:spcBef>
              <a:spcAft>
                <a:spcPts val="600"/>
              </a:spcAft>
              <a:buNone/>
            </a:pPr>
            <a:r>
              <a:rPr lang="en-US" sz="1050" dirty="0">
                <a:effectLst/>
                <a:ea typeface="Calibri" panose="020F0502020204030204" pitchFamily="34" charset="0"/>
                <a:cs typeface="Times New Roman" panose="02020603050405020304" pitchFamily="18" charset="0"/>
              </a:rPr>
              <a:t>Greenfield, CC.  On the Estimation of a Missing Cell in a 2 x 2 Contingency Table.  Journal of the Royal Statistical Society. Series A (General).  1975; 138(1):51-61. </a:t>
            </a:r>
            <a:r>
              <a:rPr lang="en-US" sz="1050" u="sng" dirty="0">
                <a:effectLst/>
                <a:ea typeface="Calibri" panose="020F0502020204030204" pitchFamily="34" charset="0"/>
                <a:cs typeface="Times New Roman" panose="02020603050405020304" pitchFamily="18" charset="0"/>
                <a:hlinkClick r:id="rId3"/>
              </a:rPr>
              <a:t>https://www.jstor.org/stable/2345249</a:t>
            </a:r>
            <a:endParaRPr lang="en-US" sz="1050" dirty="0">
              <a:effectLst/>
              <a:ea typeface="Calibri" panose="020F0502020204030204" pitchFamily="34" charset="0"/>
              <a:cs typeface="Times New Roman" panose="02020603050405020304" pitchFamily="18" charset="0"/>
            </a:endParaRPr>
          </a:p>
          <a:p>
            <a:pPr marL="0" marR="0" lvl="0" indent="0">
              <a:spcBef>
                <a:spcPts val="600"/>
              </a:spcBef>
              <a:spcAft>
                <a:spcPts val="600"/>
              </a:spcAft>
              <a:buNone/>
            </a:pPr>
            <a:r>
              <a:rPr lang="en-US" sz="1050" dirty="0">
                <a:effectLst/>
                <a:ea typeface="Calibri" panose="020F0502020204030204" pitchFamily="34" charset="0"/>
                <a:cs typeface="Times New Roman" panose="02020603050405020304" pitchFamily="18" charset="0"/>
              </a:rPr>
              <a:t>Greenfield, CC.  A Revised Procedure for Dual Record Systems in Estimating Vital Events.  Journal of the Royal Statistical Society. Series A (General).  1976; 139(3):389-401. </a:t>
            </a:r>
            <a:r>
              <a:rPr lang="en-US" sz="1050" u="sng" dirty="0">
                <a:effectLst/>
                <a:ea typeface="Calibri" panose="020F0502020204030204" pitchFamily="34" charset="0"/>
                <a:cs typeface="Times New Roman" panose="02020603050405020304" pitchFamily="18" charset="0"/>
                <a:hlinkClick r:id="rId4"/>
              </a:rPr>
              <a:t>http://www.jstor.com/stable/2344844</a:t>
            </a:r>
            <a:endParaRPr lang="en-US" sz="1050" dirty="0">
              <a:effectLst/>
              <a:ea typeface="Calibri" panose="020F0502020204030204" pitchFamily="34" charset="0"/>
              <a:cs typeface="Times New Roman" panose="02020603050405020304" pitchFamily="18" charset="0"/>
            </a:endParaRPr>
          </a:p>
          <a:p>
            <a:pPr marL="0" marR="0" lvl="0" indent="0">
              <a:spcBef>
                <a:spcPts val="600"/>
              </a:spcBef>
              <a:spcAft>
                <a:spcPts val="600"/>
              </a:spcAft>
              <a:buNone/>
            </a:pPr>
            <a:r>
              <a:rPr lang="en-US" sz="1050" dirty="0">
                <a:effectLst/>
                <a:ea typeface="Calibri" panose="020F0502020204030204" pitchFamily="34" charset="0"/>
                <a:cs typeface="Times New Roman" panose="02020603050405020304" pitchFamily="18" charset="0"/>
              </a:rPr>
              <a:t>Greenfield, CC.  On Estimators for Dual Record Systems.  Journal of the Royal Statistical Society. Series A (General).  1983; 146(3):273-280. </a:t>
            </a:r>
            <a:r>
              <a:rPr lang="en-US" sz="1050" dirty="0">
                <a:effectLst/>
                <a:ea typeface="Calibri" panose="020F0502020204030204" pitchFamily="34" charset="0"/>
                <a:cs typeface="Times New Roman" panose="02020603050405020304" pitchFamily="18" charset="0"/>
                <a:hlinkClick r:id="rId5"/>
              </a:rPr>
              <a:t>https://www.jstor.org/stable/2981655</a:t>
            </a:r>
            <a:endParaRPr lang="en-US" sz="1050" dirty="0">
              <a:ea typeface="Calibri" panose="020F0502020204030204" pitchFamily="34" charset="0"/>
              <a:cs typeface="Times New Roman" panose="02020603050405020304" pitchFamily="18" charset="0"/>
            </a:endParaRPr>
          </a:p>
          <a:p>
            <a:pPr marL="0" indent="0">
              <a:spcBef>
                <a:spcPts val="600"/>
              </a:spcBef>
              <a:spcAft>
                <a:spcPts val="600"/>
              </a:spcAft>
              <a:buNone/>
            </a:pPr>
            <a:r>
              <a:rPr lang="en-US" sz="1050" dirty="0" err="1">
                <a:effectLst/>
                <a:ea typeface="Calibri" panose="020F0502020204030204" pitchFamily="34" charset="0"/>
                <a:cs typeface="Times New Roman" panose="02020603050405020304" pitchFamily="18" charset="0"/>
              </a:rPr>
              <a:t>Sekar</a:t>
            </a:r>
            <a:r>
              <a:rPr lang="en-US" sz="1050" dirty="0">
                <a:effectLst/>
                <a:ea typeface="Calibri" panose="020F0502020204030204" pitchFamily="34" charset="0"/>
                <a:cs typeface="Times New Roman" panose="02020603050405020304" pitchFamily="18" charset="0"/>
              </a:rPr>
              <a:t>, C., Deming, W.E.: On a method of estimating birth and death rates and the extent of registration. J. Am. Stat. Assoc. 44, 101–115 (1949)</a:t>
            </a:r>
            <a:endParaRPr lang="en-US" sz="1050" dirty="0">
              <a:ea typeface="Calibri" panose="020F0502020204030204" pitchFamily="34" charset="0"/>
              <a:cs typeface="Times New Roman" panose="02020603050405020304" pitchFamily="18" charset="0"/>
            </a:endParaRPr>
          </a:p>
          <a:p>
            <a:pPr marL="0" marR="0" lvl="0" indent="0">
              <a:spcBef>
                <a:spcPts val="600"/>
              </a:spcBef>
              <a:spcAft>
                <a:spcPts val="600"/>
              </a:spcAft>
              <a:buNone/>
            </a:pPr>
            <a:r>
              <a:rPr lang="en-US" sz="1050" dirty="0" err="1">
                <a:effectLst/>
                <a:ea typeface="Calibri" panose="020F0502020204030204" pitchFamily="34" charset="0"/>
                <a:cs typeface="Times New Roman" panose="02020603050405020304" pitchFamily="18" charset="0"/>
              </a:rPr>
              <a:t>Alho</a:t>
            </a:r>
            <a:r>
              <a:rPr lang="en-US" sz="1050" dirty="0">
                <a:effectLst/>
                <a:ea typeface="Calibri" panose="020F0502020204030204" pitchFamily="34" charset="0"/>
                <a:cs typeface="Times New Roman" panose="02020603050405020304" pitchFamily="18" charset="0"/>
              </a:rPr>
              <a:t> JM. Logistic regression in capture-recapture models.</a:t>
            </a:r>
            <a:r>
              <a:rPr lang="en-US" sz="1050" i="1" dirty="0">
                <a:effectLst/>
                <a:ea typeface="Calibri" panose="020F0502020204030204" pitchFamily="34" charset="0"/>
                <a:cs typeface="Times New Roman" panose="02020603050405020304" pitchFamily="18" charset="0"/>
              </a:rPr>
              <a:t> Biometrics</a:t>
            </a:r>
            <a:r>
              <a:rPr lang="en-US" sz="1050" dirty="0">
                <a:effectLst/>
                <a:ea typeface="Calibri" panose="020F0502020204030204" pitchFamily="34" charset="0"/>
                <a:cs typeface="Times New Roman" panose="02020603050405020304" pitchFamily="18" charset="0"/>
              </a:rPr>
              <a:t>. 1990;46:623-35.</a:t>
            </a:r>
          </a:p>
          <a:p>
            <a:pPr marL="0" marR="0" lvl="0" indent="0">
              <a:spcBef>
                <a:spcPts val="600"/>
              </a:spcBef>
              <a:spcAft>
                <a:spcPts val="600"/>
              </a:spcAft>
              <a:buNone/>
            </a:pPr>
            <a:r>
              <a:rPr lang="en-US" sz="1050" dirty="0">
                <a:effectLst/>
                <a:ea typeface="Calibri" panose="020F0502020204030204" pitchFamily="34" charset="0"/>
                <a:cs typeface="Times New Roman" panose="02020603050405020304" pitchFamily="18" charset="0"/>
              </a:rPr>
              <a:t>Tilling K, Sterne, JA. Capture-recapture models including covariate effects. </a:t>
            </a:r>
            <a:r>
              <a:rPr lang="en-US" sz="1050" i="1" dirty="0">
                <a:effectLst/>
                <a:ea typeface="Calibri" panose="020F0502020204030204" pitchFamily="34" charset="0"/>
                <a:cs typeface="Times New Roman" panose="02020603050405020304" pitchFamily="18" charset="0"/>
              </a:rPr>
              <a:t>Am J Epidemiol</a:t>
            </a:r>
            <a:r>
              <a:rPr lang="en-US" sz="1050" dirty="0">
                <a:effectLst/>
                <a:ea typeface="Calibri" panose="020F0502020204030204" pitchFamily="34" charset="0"/>
                <a:cs typeface="Times New Roman" panose="02020603050405020304" pitchFamily="18" charset="0"/>
              </a:rPr>
              <a:t>. 1999;149(4):392–400. </a:t>
            </a:r>
            <a:r>
              <a:rPr lang="en-US" sz="1050" dirty="0" err="1">
                <a:effectLst/>
                <a:ea typeface="Calibri" panose="020F0502020204030204" pitchFamily="34" charset="0"/>
                <a:cs typeface="Times New Roman" panose="02020603050405020304" pitchFamily="18" charset="0"/>
              </a:rPr>
              <a:t>doi</a:t>
            </a:r>
            <a:r>
              <a:rPr lang="en-US" sz="1050" dirty="0">
                <a:effectLst/>
                <a:ea typeface="Calibri" panose="020F0502020204030204" pitchFamily="34" charset="0"/>
                <a:cs typeface="Times New Roman" panose="02020603050405020304" pitchFamily="18" charset="0"/>
              </a:rPr>
              <a:t>: 10.1093/oxfordjournals.aje.a009825.</a:t>
            </a:r>
          </a:p>
          <a:p>
            <a:pPr marL="0" marR="0" lvl="0" indent="0">
              <a:spcBef>
                <a:spcPts val="600"/>
              </a:spcBef>
              <a:spcAft>
                <a:spcPts val="600"/>
              </a:spcAft>
              <a:buNone/>
            </a:pPr>
            <a:r>
              <a:rPr lang="en-US" sz="1050" dirty="0">
                <a:effectLst/>
                <a:ea typeface="Calibri" panose="020F0502020204030204" pitchFamily="34" charset="0"/>
                <a:cs typeface="Times New Roman" panose="02020603050405020304" pitchFamily="18" charset="0"/>
              </a:rPr>
              <a:t>Zhang </a:t>
            </a:r>
            <a:r>
              <a:rPr lang="en-US" sz="1050" dirty="0">
                <a:ea typeface="Calibri" panose="020F0502020204030204" pitchFamily="34" charset="0"/>
                <a:cs typeface="Times New Roman" panose="02020603050405020304" pitchFamily="18" charset="0"/>
              </a:rPr>
              <a:t>B, Small DS.  Number of Healthcare Workers Who Have Died of COVID-19, letter to the editor. Epidemiology. 2020; 31(6). </a:t>
            </a:r>
            <a:endParaRPr lang="en-US" sz="1050" dirty="0">
              <a:effectLst/>
              <a:ea typeface="Calibri" panose="020F0502020204030204" pitchFamily="34" charset="0"/>
              <a:cs typeface="Times New Roman" panose="02020603050405020304" pitchFamily="18" charset="0"/>
            </a:endParaRPr>
          </a:p>
          <a:p>
            <a:pPr marL="0" indent="0">
              <a:buClr>
                <a:srgbClr val="006A71"/>
              </a:buClr>
              <a:buNone/>
            </a:pPr>
            <a:endParaRPr lang="en-US" sz="1200" dirty="0"/>
          </a:p>
        </p:txBody>
      </p:sp>
    </p:spTree>
    <p:extLst>
      <p:ext uri="{BB962C8B-B14F-4D97-AF65-F5344CB8AC3E}">
        <p14:creationId xmlns:p14="http://schemas.microsoft.com/office/powerpoint/2010/main" val="204597284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18F92F-206F-46D0-91E1-F054ACB86F6F}"/>
              </a:ext>
            </a:extLst>
          </p:cNvPr>
          <p:cNvSpPr txBox="1"/>
          <p:nvPr/>
        </p:nvSpPr>
        <p:spPr>
          <a:xfrm>
            <a:off x="241300" y="824984"/>
            <a:ext cx="4572000" cy="584775"/>
          </a:xfrm>
          <a:prstGeom prst="rect">
            <a:avLst/>
          </a:prstGeom>
          <a:noFill/>
        </p:spPr>
        <p:txBody>
          <a:bodyPr wrap="square">
            <a:spAutoFit/>
          </a:bodyPr>
          <a:lstStyle/>
          <a:p>
            <a:r>
              <a:rPr lang="en-US" sz="3200" dirty="0"/>
              <a:t>Jennifer Rammon</a:t>
            </a:r>
          </a:p>
        </p:txBody>
      </p:sp>
      <p:sp>
        <p:nvSpPr>
          <p:cNvPr id="8" name="TextBox 7">
            <a:extLst>
              <a:ext uri="{FF2B5EF4-FFF2-40B4-BE49-F238E27FC236}">
                <a16:creationId xmlns:a16="http://schemas.microsoft.com/office/drawing/2014/main" id="{339F1E1C-64E5-468B-8828-F7C3E49C3E1D}"/>
              </a:ext>
            </a:extLst>
          </p:cNvPr>
          <p:cNvSpPr txBox="1"/>
          <p:nvPr/>
        </p:nvSpPr>
        <p:spPr>
          <a:xfrm>
            <a:off x="241300" y="1561584"/>
            <a:ext cx="4572000" cy="523220"/>
          </a:xfrm>
          <a:prstGeom prst="rect">
            <a:avLst/>
          </a:prstGeom>
          <a:noFill/>
        </p:spPr>
        <p:txBody>
          <a:bodyPr wrap="square">
            <a:spAutoFit/>
          </a:bodyPr>
          <a:lstStyle/>
          <a:p>
            <a:pPr lvl="0"/>
            <a:r>
              <a:rPr lang="en-US" sz="2800" dirty="0"/>
              <a:t>LMI3@cdc.gov</a:t>
            </a:r>
          </a:p>
        </p:txBody>
      </p:sp>
    </p:spTree>
    <p:extLst>
      <p:ext uri="{BB962C8B-B14F-4D97-AF65-F5344CB8AC3E}">
        <p14:creationId xmlns:p14="http://schemas.microsoft.com/office/powerpoint/2010/main" val="7601584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ver image from &quot;Lost on the Frontline&quot; website with pictures of health care professionals who died in the first year of the pandemic.">
            <a:extLst>
              <a:ext uri="{FF2B5EF4-FFF2-40B4-BE49-F238E27FC236}">
                <a16:creationId xmlns:a16="http://schemas.microsoft.com/office/drawing/2014/main" id="{BA87CBF6-013C-4719-B4E1-E891CFBA28C6}"/>
              </a:ext>
            </a:extLst>
          </p:cNvPr>
          <p:cNvPicPr>
            <a:picLocks noChangeAspect="1"/>
          </p:cNvPicPr>
          <p:nvPr/>
        </p:nvPicPr>
        <p:blipFill rotWithShape="1">
          <a:blip r:embed="rId3"/>
          <a:srcRect t="18156" r="2021" b="9787"/>
          <a:stretch/>
        </p:blipFill>
        <p:spPr>
          <a:xfrm>
            <a:off x="452362" y="996890"/>
            <a:ext cx="8239275" cy="3408434"/>
          </a:xfrm>
          <a:prstGeom prst="rect">
            <a:avLst/>
          </a:prstGeom>
        </p:spPr>
      </p:pic>
      <p:sp>
        <p:nvSpPr>
          <p:cNvPr id="2" name="TextBox 1">
            <a:extLst>
              <a:ext uri="{FF2B5EF4-FFF2-40B4-BE49-F238E27FC236}">
                <a16:creationId xmlns:a16="http://schemas.microsoft.com/office/drawing/2014/main" id="{308A9B4A-4831-47F2-97C8-0C555DB1A63C}"/>
              </a:ext>
            </a:extLst>
          </p:cNvPr>
          <p:cNvSpPr txBox="1"/>
          <p:nvPr/>
        </p:nvSpPr>
        <p:spPr>
          <a:xfrm>
            <a:off x="1087362" y="4506644"/>
            <a:ext cx="5968301" cy="400110"/>
          </a:xfrm>
          <a:prstGeom prst="rect">
            <a:avLst/>
          </a:prstGeom>
          <a:noFill/>
        </p:spPr>
        <p:txBody>
          <a:bodyPr wrap="none" rtlCol="0">
            <a:spAutoFit/>
          </a:bodyPr>
          <a:lstStyle/>
          <a:p>
            <a:r>
              <a:rPr lang="en-US" sz="1000" dirty="0">
                <a:solidFill>
                  <a:srgbClr val="000000"/>
                </a:solidFill>
                <a:latin typeface="Calibri" panose="020F0502020204030204" pitchFamily="34" charset="0"/>
                <a:hlinkClick r:id="rId4"/>
              </a:rPr>
              <a:t>https://khn.org/news/tag/lost-on-the-frontline/</a:t>
            </a:r>
            <a:endParaRPr lang="en-US" sz="1000" dirty="0">
              <a:solidFill>
                <a:srgbClr val="000000"/>
              </a:solidFill>
              <a:latin typeface="Calibri" panose="020F0502020204030204" pitchFamily="34" charset="0"/>
            </a:endParaRPr>
          </a:p>
          <a:p>
            <a:r>
              <a:rPr lang="en-US" sz="1000" dirty="0">
                <a:solidFill>
                  <a:srgbClr val="000000"/>
                </a:solidFill>
                <a:latin typeface="Calibri" panose="020F0502020204030204" pitchFamily="34" charset="0"/>
              </a:rPr>
              <a:t>https://www.theguardian.com/us-news/ng-interactive/2020/dec/22/lost-on-the-frontline-our-findings-to-date</a:t>
            </a:r>
          </a:p>
        </p:txBody>
      </p:sp>
      <p:sp>
        <p:nvSpPr>
          <p:cNvPr id="4" name="Title 15">
            <a:extLst>
              <a:ext uri="{FF2B5EF4-FFF2-40B4-BE49-F238E27FC236}">
                <a16:creationId xmlns:a16="http://schemas.microsoft.com/office/drawing/2014/main" id="{A4AB6DDA-A8BD-4B91-8A26-B8E932439547}"/>
              </a:ext>
            </a:extLst>
          </p:cNvPr>
          <p:cNvSpPr>
            <a:spLocks noGrp="1"/>
          </p:cNvSpPr>
          <p:nvPr>
            <p:ph type="title"/>
          </p:nvPr>
        </p:nvSpPr>
        <p:spPr>
          <a:xfrm>
            <a:off x="457200" y="205979"/>
            <a:ext cx="8229600" cy="689591"/>
          </a:xfrm>
        </p:spPr>
        <p:txBody>
          <a:bodyPr/>
          <a:lstStyle/>
          <a:p>
            <a:r>
              <a:rPr lang="en-US" dirty="0"/>
              <a:t>Crowdsourcing and Web-scraping Efforts</a:t>
            </a:r>
          </a:p>
        </p:txBody>
      </p:sp>
    </p:spTree>
    <p:extLst>
      <p:ext uri="{BB962C8B-B14F-4D97-AF65-F5344CB8AC3E}">
        <p14:creationId xmlns:p14="http://schemas.microsoft.com/office/powerpoint/2010/main" val="247195664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Objective</a:t>
            </a:r>
          </a:p>
        </p:txBody>
      </p:sp>
    </p:spTree>
    <p:extLst>
      <p:ext uri="{BB962C8B-B14F-4D97-AF65-F5344CB8AC3E}">
        <p14:creationId xmlns:p14="http://schemas.microsoft.com/office/powerpoint/2010/main" val="150783883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Objective</a:t>
            </a:r>
          </a:p>
        </p:txBody>
      </p:sp>
      <p:pic>
        <p:nvPicPr>
          <p:cNvPr id="4" name="Picture 3" descr="Icon representing standardized case report forms.&#10;&#10;">
            <a:extLst>
              <a:ext uri="{FF2B5EF4-FFF2-40B4-BE49-F238E27FC236}">
                <a16:creationId xmlns:a16="http://schemas.microsoft.com/office/drawing/2014/main" id="{BE96AAFA-313D-46F5-8059-1BA8DEF9DF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971550"/>
            <a:ext cx="3200400" cy="3200400"/>
          </a:xfrm>
          <a:prstGeom prst="rect">
            <a:avLst/>
          </a:prstGeom>
        </p:spPr>
      </p:pic>
      <p:sp>
        <p:nvSpPr>
          <p:cNvPr id="5" name="Cross 4">
            <a:extLst>
              <a:ext uri="{FF2B5EF4-FFF2-40B4-BE49-F238E27FC236}">
                <a16:creationId xmlns:a16="http://schemas.microsoft.com/office/drawing/2014/main" id="{6E623B99-05A9-415D-9FA4-1222349793A3}"/>
              </a:ext>
            </a:extLst>
          </p:cNvPr>
          <p:cNvSpPr/>
          <p:nvPr/>
        </p:nvSpPr>
        <p:spPr>
          <a:xfrm>
            <a:off x="4079728" y="2071396"/>
            <a:ext cx="984543" cy="1000708"/>
          </a:xfrm>
          <a:prstGeom prst="plus">
            <a:avLst/>
          </a:prstGeom>
          <a:solidFill>
            <a:srgbClr val="D0E1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 representing automated web scraping techniques.">
            <a:extLst>
              <a:ext uri="{FF2B5EF4-FFF2-40B4-BE49-F238E27FC236}">
                <a16:creationId xmlns:a16="http://schemas.microsoft.com/office/drawing/2014/main" id="{E27767CB-4D54-4341-8A2E-7EC5286F2A48}"/>
              </a:ext>
            </a:extLst>
          </p:cNvPr>
          <p:cNvPicPr>
            <a:picLocks noChangeAspect="1"/>
          </p:cNvPicPr>
          <p:nvPr/>
        </p:nvPicPr>
        <p:blipFill rotWithShape="1">
          <a:blip r:embed="rId4">
            <a:extLst>
              <a:ext uri="{28A0092B-C50C-407E-A947-70E740481C1C}">
                <a14:useLocalDpi xmlns:a14="http://schemas.microsoft.com/office/drawing/2010/main" val="0"/>
              </a:ext>
            </a:extLst>
          </a:blip>
          <a:srcRect r="29736"/>
          <a:stretch/>
        </p:blipFill>
        <p:spPr>
          <a:xfrm>
            <a:off x="5634124" y="1267876"/>
            <a:ext cx="3052676" cy="2607748"/>
          </a:xfrm>
          <a:prstGeom prst="rect">
            <a:avLst/>
          </a:prstGeom>
        </p:spPr>
      </p:pic>
      <p:sp>
        <p:nvSpPr>
          <p:cNvPr id="7" name="TextBox 6">
            <a:extLst>
              <a:ext uri="{FF2B5EF4-FFF2-40B4-BE49-F238E27FC236}">
                <a16:creationId xmlns:a16="http://schemas.microsoft.com/office/drawing/2014/main" id="{9BF3271F-89AF-4D7F-9864-B844484B2096}"/>
              </a:ext>
            </a:extLst>
          </p:cNvPr>
          <p:cNvSpPr txBox="1"/>
          <p:nvPr/>
        </p:nvSpPr>
        <p:spPr>
          <a:xfrm>
            <a:off x="7125026" y="895570"/>
            <a:ext cx="1561774" cy="369332"/>
          </a:xfrm>
          <a:prstGeom prst="rect">
            <a:avLst/>
          </a:prstGeom>
          <a:noFill/>
        </p:spPr>
        <p:txBody>
          <a:bodyPr wrap="none" rtlCol="0">
            <a:spAutoFit/>
          </a:bodyPr>
          <a:lstStyle/>
          <a:p>
            <a:r>
              <a:rPr lang="en-US" dirty="0"/>
              <a:t>Web Scraping</a:t>
            </a:r>
          </a:p>
        </p:txBody>
      </p:sp>
      <p:sp>
        <p:nvSpPr>
          <p:cNvPr id="8" name="TextBox 7">
            <a:extLst>
              <a:ext uri="{FF2B5EF4-FFF2-40B4-BE49-F238E27FC236}">
                <a16:creationId xmlns:a16="http://schemas.microsoft.com/office/drawing/2014/main" id="{7D56DBA0-A28F-4A96-87CD-54AD9FAAC2F3}"/>
              </a:ext>
            </a:extLst>
          </p:cNvPr>
          <p:cNvSpPr txBox="1"/>
          <p:nvPr/>
        </p:nvSpPr>
        <p:spPr>
          <a:xfrm rot="21148948">
            <a:off x="1476612" y="3164388"/>
            <a:ext cx="2009724" cy="215444"/>
          </a:xfrm>
          <a:prstGeom prst="rect">
            <a:avLst/>
          </a:prstGeom>
          <a:noFill/>
        </p:spPr>
        <p:txBody>
          <a:bodyPr wrap="square" rtlCol="0">
            <a:spAutoFit/>
          </a:bodyPr>
          <a:lstStyle/>
          <a:p>
            <a:r>
              <a:rPr lang="en-US" sz="800" dirty="0"/>
              <a:t>Health Care Personnel: ???</a:t>
            </a:r>
            <a:endParaRPr lang="en-US" sz="1100" dirty="0"/>
          </a:p>
        </p:txBody>
      </p:sp>
      <p:sp>
        <p:nvSpPr>
          <p:cNvPr id="9" name="TextBox 8">
            <a:extLst>
              <a:ext uri="{FF2B5EF4-FFF2-40B4-BE49-F238E27FC236}">
                <a16:creationId xmlns:a16="http://schemas.microsoft.com/office/drawing/2014/main" id="{DBE7A4C2-EF19-4DB7-ADDF-4535B5B1342D}"/>
              </a:ext>
            </a:extLst>
          </p:cNvPr>
          <p:cNvSpPr txBox="1"/>
          <p:nvPr/>
        </p:nvSpPr>
        <p:spPr>
          <a:xfrm>
            <a:off x="457200" y="4063264"/>
            <a:ext cx="3128677" cy="369332"/>
          </a:xfrm>
          <a:prstGeom prst="rect">
            <a:avLst/>
          </a:prstGeom>
          <a:noFill/>
        </p:spPr>
        <p:txBody>
          <a:bodyPr wrap="none" rtlCol="0">
            <a:spAutoFit/>
          </a:bodyPr>
          <a:lstStyle/>
          <a:p>
            <a:r>
              <a:rPr lang="en-US" dirty="0"/>
              <a:t>Standardized Case Report Form</a:t>
            </a:r>
          </a:p>
        </p:txBody>
      </p:sp>
    </p:spTree>
    <p:extLst>
      <p:ext uri="{BB962C8B-B14F-4D97-AF65-F5344CB8AC3E}">
        <p14:creationId xmlns:p14="http://schemas.microsoft.com/office/powerpoint/2010/main" val="267840993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nes intersecting at pushpin">
            <a:extLst>
              <a:ext uri="{FF2B5EF4-FFF2-40B4-BE49-F238E27FC236}">
                <a16:creationId xmlns:a16="http://schemas.microsoft.com/office/drawing/2014/main" id="{5B6BE803-43F9-4E06-B66D-F8B86FBFFC8E}"/>
              </a:ext>
            </a:extLst>
          </p:cNvPr>
          <p:cNvPicPr>
            <a:picLocks noChangeAspect="1"/>
          </p:cNvPicPr>
          <p:nvPr/>
        </p:nvPicPr>
        <p:blipFill>
          <a:blip r:embed="rId3" cstate="print">
            <a:alphaModFix amt="22000"/>
            <a:extLst>
              <a:ext uri="{28A0092B-C50C-407E-A947-70E740481C1C}">
                <a14:useLocalDpi xmlns:a14="http://schemas.microsoft.com/office/drawing/2010/main" val="0"/>
              </a:ext>
            </a:extLst>
          </a:blip>
          <a:stretch>
            <a:fillRect/>
          </a:stretch>
        </p:blipFill>
        <p:spPr>
          <a:xfrm>
            <a:off x="1628341" y="102870"/>
            <a:ext cx="7515659" cy="4937760"/>
          </a:xfrm>
          <a:prstGeom prst="rect">
            <a:avLst/>
          </a:prstGeom>
        </p:spPr>
      </p:pic>
      <p:sp>
        <p:nvSpPr>
          <p:cNvPr id="16" name="Title 15"/>
          <p:cNvSpPr>
            <a:spLocks noGrp="1"/>
          </p:cNvSpPr>
          <p:nvPr>
            <p:ph type="title"/>
          </p:nvPr>
        </p:nvSpPr>
        <p:spPr/>
        <p:txBody>
          <a:bodyPr/>
          <a:lstStyle/>
          <a:p>
            <a:r>
              <a:rPr lang="en-US" sz="2800" b="1" dirty="0"/>
              <a:t>Capture-Recapture or Dual Source Estimation</a:t>
            </a:r>
          </a:p>
        </p:txBody>
      </p:sp>
      <p:sp>
        <p:nvSpPr>
          <p:cNvPr id="5" name="TextBox 4">
            <a:extLst>
              <a:ext uri="{FF2B5EF4-FFF2-40B4-BE49-F238E27FC236}">
                <a16:creationId xmlns:a16="http://schemas.microsoft.com/office/drawing/2014/main" id="{6D57A258-5F64-408B-BC47-6414F82C3FF9}"/>
              </a:ext>
            </a:extLst>
          </p:cNvPr>
          <p:cNvSpPr txBox="1"/>
          <p:nvPr/>
        </p:nvSpPr>
        <p:spPr>
          <a:xfrm>
            <a:off x="457200" y="995872"/>
            <a:ext cx="3602012" cy="400110"/>
          </a:xfrm>
          <a:prstGeom prst="rect">
            <a:avLst/>
          </a:prstGeom>
          <a:noFill/>
        </p:spPr>
        <p:txBody>
          <a:bodyPr wrap="none" rtlCol="0">
            <a:spAutoFit/>
          </a:bodyPr>
          <a:lstStyle/>
          <a:p>
            <a:r>
              <a:rPr lang="en-US" sz="2000" b="1" dirty="0">
                <a:solidFill>
                  <a:srgbClr val="006A71"/>
                </a:solidFill>
              </a:rPr>
              <a:t>March 17</a:t>
            </a:r>
            <a:r>
              <a:rPr lang="en-US" sz="2000" b="1" baseline="30000" dirty="0">
                <a:solidFill>
                  <a:srgbClr val="006A71"/>
                </a:solidFill>
              </a:rPr>
              <a:t>th</a:t>
            </a:r>
            <a:r>
              <a:rPr lang="en-US" sz="2000" b="1" dirty="0">
                <a:solidFill>
                  <a:srgbClr val="006A71"/>
                </a:solidFill>
              </a:rPr>
              <a:t> </a:t>
            </a:r>
            <a:r>
              <a:rPr lang="en-US" sz="2000" b="1" dirty="0">
                <a:solidFill>
                  <a:srgbClr val="006A71"/>
                </a:solidFill>
                <a:latin typeface="Engravers MT" panose="02090707080505020304" pitchFamily="18" charset="0"/>
              </a:rPr>
              <a:t>— </a:t>
            </a:r>
            <a:r>
              <a:rPr lang="en-US" sz="2000" b="1" dirty="0">
                <a:solidFill>
                  <a:srgbClr val="006A71"/>
                </a:solidFill>
              </a:rPr>
              <a:t>April 29</a:t>
            </a:r>
            <a:r>
              <a:rPr lang="en-US" sz="2000" b="1" baseline="30000" dirty="0">
                <a:solidFill>
                  <a:srgbClr val="006A71"/>
                </a:solidFill>
              </a:rPr>
              <a:t>th</a:t>
            </a:r>
            <a:r>
              <a:rPr lang="en-US" sz="2000" b="1" dirty="0">
                <a:solidFill>
                  <a:srgbClr val="006A71"/>
                </a:solidFill>
              </a:rPr>
              <a:t>, 2020</a:t>
            </a:r>
          </a:p>
        </p:txBody>
      </p:sp>
      <p:pic>
        <p:nvPicPr>
          <p:cNvPr id="6" name="Picture 5" descr="Icon representing standardized case report forms.">
            <a:extLst>
              <a:ext uri="{FF2B5EF4-FFF2-40B4-BE49-F238E27FC236}">
                <a16:creationId xmlns:a16="http://schemas.microsoft.com/office/drawing/2014/main" id="{3C5D598D-FA5A-4A70-B547-5A9BC836C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175" y="1546060"/>
            <a:ext cx="1919259" cy="1919259"/>
          </a:xfrm>
          <a:prstGeom prst="rect">
            <a:avLst/>
          </a:prstGeom>
        </p:spPr>
      </p:pic>
      <p:pic>
        <p:nvPicPr>
          <p:cNvPr id="7" name="Picture 6" descr="Icon representing automated web scraping techniques.">
            <a:extLst>
              <a:ext uri="{FF2B5EF4-FFF2-40B4-BE49-F238E27FC236}">
                <a16:creationId xmlns:a16="http://schemas.microsoft.com/office/drawing/2014/main" id="{E7D22F27-3504-4C21-9DDD-8B7A18CFF6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9736"/>
          <a:stretch/>
        </p:blipFill>
        <p:spPr>
          <a:xfrm>
            <a:off x="2873828" y="1684870"/>
            <a:ext cx="2247869" cy="1920240"/>
          </a:xfrm>
          <a:prstGeom prst="rect">
            <a:avLst/>
          </a:prstGeom>
        </p:spPr>
      </p:pic>
      <p:sp>
        <p:nvSpPr>
          <p:cNvPr id="8" name="TextBox 7">
            <a:extLst>
              <a:ext uri="{FF2B5EF4-FFF2-40B4-BE49-F238E27FC236}">
                <a16:creationId xmlns:a16="http://schemas.microsoft.com/office/drawing/2014/main" id="{73FE2D4B-F97A-41D1-8F8E-440E948A6E4D}"/>
              </a:ext>
            </a:extLst>
          </p:cNvPr>
          <p:cNvSpPr txBox="1"/>
          <p:nvPr/>
        </p:nvSpPr>
        <p:spPr>
          <a:xfrm>
            <a:off x="294532" y="3433883"/>
            <a:ext cx="1496477" cy="461665"/>
          </a:xfrm>
          <a:prstGeom prst="rect">
            <a:avLst/>
          </a:prstGeom>
          <a:noFill/>
        </p:spPr>
        <p:txBody>
          <a:bodyPr wrap="square" rtlCol="0">
            <a:spAutoFit/>
          </a:bodyPr>
          <a:lstStyle/>
          <a:p>
            <a:r>
              <a:rPr lang="en-US" sz="1200" dirty="0"/>
              <a:t>Standardized Case </a:t>
            </a:r>
          </a:p>
          <a:p>
            <a:r>
              <a:rPr lang="en-US" sz="1200" dirty="0"/>
              <a:t>Report Form</a:t>
            </a:r>
          </a:p>
        </p:txBody>
      </p:sp>
      <p:sp>
        <p:nvSpPr>
          <p:cNvPr id="9" name="TextBox 8">
            <a:extLst>
              <a:ext uri="{FF2B5EF4-FFF2-40B4-BE49-F238E27FC236}">
                <a16:creationId xmlns:a16="http://schemas.microsoft.com/office/drawing/2014/main" id="{05259694-C86E-4FFC-BAAA-DA21A8F7D958}"/>
              </a:ext>
            </a:extLst>
          </p:cNvPr>
          <p:cNvSpPr txBox="1"/>
          <p:nvPr/>
        </p:nvSpPr>
        <p:spPr>
          <a:xfrm rot="21148948">
            <a:off x="804893" y="2733548"/>
            <a:ext cx="2758704" cy="169277"/>
          </a:xfrm>
          <a:prstGeom prst="rect">
            <a:avLst/>
          </a:prstGeom>
          <a:noFill/>
        </p:spPr>
        <p:txBody>
          <a:bodyPr wrap="square" rtlCol="0">
            <a:spAutoFit/>
          </a:bodyPr>
          <a:lstStyle/>
          <a:p>
            <a:r>
              <a:rPr lang="en-US" sz="500" dirty="0"/>
              <a:t>Health Care Personnel: ???</a:t>
            </a:r>
          </a:p>
        </p:txBody>
      </p:sp>
      <p:sp>
        <p:nvSpPr>
          <p:cNvPr id="10" name="TextBox 9">
            <a:extLst>
              <a:ext uri="{FF2B5EF4-FFF2-40B4-BE49-F238E27FC236}">
                <a16:creationId xmlns:a16="http://schemas.microsoft.com/office/drawing/2014/main" id="{D6A12592-D22E-4CAD-BEC8-3F7286EC31DB}"/>
              </a:ext>
            </a:extLst>
          </p:cNvPr>
          <p:cNvSpPr txBox="1"/>
          <p:nvPr/>
        </p:nvSpPr>
        <p:spPr>
          <a:xfrm>
            <a:off x="4089042" y="1711018"/>
            <a:ext cx="1032655" cy="261610"/>
          </a:xfrm>
          <a:prstGeom prst="rect">
            <a:avLst/>
          </a:prstGeom>
          <a:noFill/>
        </p:spPr>
        <p:txBody>
          <a:bodyPr wrap="none" rtlCol="0">
            <a:spAutoFit/>
          </a:bodyPr>
          <a:lstStyle/>
          <a:p>
            <a:r>
              <a:rPr lang="en-US" sz="1100" dirty="0"/>
              <a:t>Web Scraping</a:t>
            </a:r>
          </a:p>
        </p:txBody>
      </p:sp>
      <p:sp>
        <p:nvSpPr>
          <p:cNvPr id="11" name="TextBox 10">
            <a:extLst>
              <a:ext uri="{FF2B5EF4-FFF2-40B4-BE49-F238E27FC236}">
                <a16:creationId xmlns:a16="http://schemas.microsoft.com/office/drawing/2014/main" id="{5D4A8CC1-8403-41F3-A111-146A19ECBB33}"/>
              </a:ext>
            </a:extLst>
          </p:cNvPr>
          <p:cNvSpPr txBox="1"/>
          <p:nvPr/>
        </p:nvSpPr>
        <p:spPr>
          <a:xfrm>
            <a:off x="4291020" y="3374278"/>
            <a:ext cx="830677" cy="230832"/>
          </a:xfrm>
          <a:prstGeom prst="rect">
            <a:avLst/>
          </a:prstGeom>
          <a:noFill/>
        </p:spPr>
        <p:txBody>
          <a:bodyPr wrap="none" rtlCol="0">
            <a:spAutoFit/>
          </a:bodyPr>
          <a:lstStyle/>
          <a:p>
            <a:r>
              <a:rPr lang="en-US" sz="900" dirty="0"/>
              <a:t>getblogo.com</a:t>
            </a:r>
          </a:p>
        </p:txBody>
      </p:sp>
      <p:sp>
        <p:nvSpPr>
          <p:cNvPr id="12" name="Cross 11">
            <a:extLst>
              <a:ext uri="{FF2B5EF4-FFF2-40B4-BE49-F238E27FC236}">
                <a16:creationId xmlns:a16="http://schemas.microsoft.com/office/drawing/2014/main" id="{A5786720-D745-4CC1-A00E-F9DC5E5425D0}"/>
              </a:ext>
            </a:extLst>
          </p:cNvPr>
          <p:cNvSpPr>
            <a:spLocks noChangeAspect="1"/>
          </p:cNvSpPr>
          <p:nvPr/>
        </p:nvSpPr>
        <p:spPr>
          <a:xfrm>
            <a:off x="2296224" y="2416390"/>
            <a:ext cx="449814" cy="457200"/>
          </a:xfrm>
          <a:prstGeom prst="plus">
            <a:avLst/>
          </a:prstGeom>
          <a:solidFill>
            <a:srgbClr val="D0E1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04620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descr="Many question marks on black background">
            <a:extLst>
              <a:ext uri="{FF2B5EF4-FFF2-40B4-BE49-F238E27FC236}">
                <a16:creationId xmlns:a16="http://schemas.microsoft.com/office/drawing/2014/main" id="{D1159B1E-556D-44D0-B2E7-39428C381237}"/>
              </a:ext>
            </a:extLst>
          </p:cNvPr>
          <p:cNvPicPr>
            <a:picLocks noChangeAspect="1"/>
          </p:cNvPicPr>
          <p:nvPr/>
        </p:nvPicPr>
        <p:blipFill rotWithShape="1">
          <a:blip r:embed="rId3">
            <a:alphaModFix amt="28000"/>
            <a:extLst>
              <a:ext uri="{28A0092B-C50C-407E-A947-70E740481C1C}">
                <a14:useLocalDpi xmlns:a14="http://schemas.microsoft.com/office/drawing/2010/main" val="0"/>
              </a:ext>
            </a:extLst>
          </a:blip>
          <a:srcRect l="13991" r="2" b="2"/>
          <a:stretch/>
        </p:blipFill>
        <p:spPr>
          <a:xfrm>
            <a:off x="0" y="0"/>
            <a:ext cx="9144000" cy="5143500"/>
          </a:xfrm>
          <a:prstGeom prst="rect">
            <a:avLst/>
          </a:prstGeom>
        </p:spPr>
      </p:pic>
      <p:sp>
        <p:nvSpPr>
          <p:cNvPr id="16" name="Title 15"/>
          <p:cNvSpPr>
            <a:spLocks noGrp="1"/>
          </p:cNvSpPr>
          <p:nvPr>
            <p:ph type="title"/>
          </p:nvPr>
        </p:nvSpPr>
        <p:spPr/>
        <p:txBody>
          <a:bodyPr/>
          <a:lstStyle/>
          <a:p>
            <a:r>
              <a:rPr lang="en-US" dirty="0"/>
              <a:t>Objective</a:t>
            </a:r>
          </a:p>
        </p:txBody>
      </p:sp>
      <p:sp>
        <p:nvSpPr>
          <p:cNvPr id="3" name="Content Placeholder 2"/>
          <p:cNvSpPr>
            <a:spLocks noGrp="1"/>
          </p:cNvSpPr>
          <p:nvPr>
            <p:ph type="body" sz="quarter" idx="10"/>
          </p:nvPr>
        </p:nvSpPr>
        <p:spPr>
          <a:xfrm>
            <a:off x="457200" y="1158875"/>
            <a:ext cx="8158294" cy="3341688"/>
          </a:xfrm>
        </p:spPr>
        <p:txBody>
          <a:bodyPr/>
          <a:lstStyle/>
          <a:p>
            <a:r>
              <a:rPr lang="en-US" dirty="0">
                <a:solidFill>
                  <a:schemeClr val="accent5"/>
                </a:solidFill>
              </a:rPr>
              <a:t>Robustness of the Chapman estimator</a:t>
            </a:r>
          </a:p>
          <a:p>
            <a:pPr marL="0" indent="0">
              <a:buNone/>
            </a:pPr>
            <a:endParaRPr lang="en-US" dirty="0">
              <a:solidFill>
                <a:schemeClr val="accent5"/>
              </a:solidFill>
            </a:endParaRPr>
          </a:p>
          <a:p>
            <a:r>
              <a:rPr lang="en-US" dirty="0">
                <a:solidFill>
                  <a:schemeClr val="accent5"/>
                </a:solidFill>
              </a:rPr>
              <a:t>Violations to assumptions</a:t>
            </a:r>
          </a:p>
          <a:p>
            <a:pPr marL="0" indent="0">
              <a:buNone/>
            </a:pPr>
            <a:endParaRPr lang="en-US" dirty="0">
              <a:solidFill>
                <a:schemeClr val="accent5"/>
              </a:solidFill>
            </a:endParaRPr>
          </a:p>
          <a:p>
            <a:r>
              <a:rPr lang="en-US" dirty="0">
                <a:solidFill>
                  <a:schemeClr val="accent5"/>
                </a:solidFill>
              </a:rPr>
              <a:t>Sensitivity analyses</a:t>
            </a:r>
          </a:p>
          <a:p>
            <a:pPr marL="0" indent="0">
              <a:buNone/>
            </a:pPr>
            <a:endParaRPr lang="en-US" dirty="0">
              <a:solidFill>
                <a:schemeClr val="accent5"/>
              </a:solidFill>
            </a:endParaRPr>
          </a:p>
          <a:p>
            <a:r>
              <a:rPr lang="en-US" dirty="0">
                <a:solidFill>
                  <a:schemeClr val="accent5"/>
                </a:solidFill>
              </a:rPr>
              <a:t>Comparisons to other published estimates</a:t>
            </a:r>
          </a:p>
          <a:p>
            <a:pPr>
              <a:buClr>
                <a:srgbClr val="006A71"/>
              </a:buClr>
            </a:pPr>
            <a:endParaRPr lang="en-US" dirty="0"/>
          </a:p>
        </p:txBody>
      </p:sp>
    </p:spTree>
    <p:extLst>
      <p:ext uri="{BB962C8B-B14F-4D97-AF65-F5344CB8AC3E}">
        <p14:creationId xmlns:p14="http://schemas.microsoft.com/office/powerpoint/2010/main" val="3906867244"/>
      </p:ext>
    </p:extLst>
  </p:cSld>
  <p:clrMapOvr>
    <a:masterClrMapping/>
  </p:clrMapOvr>
  <p:transition>
    <p:fade/>
  </p:transition>
</p:sld>
</file>

<file path=ppt/theme/theme1.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3646</TotalTime>
  <Words>5729</Words>
  <Application>Microsoft Office PowerPoint</Application>
  <PresentationFormat>On-screen Show (16:9)</PresentationFormat>
  <Paragraphs>446</Paragraphs>
  <Slides>41</Slides>
  <Notes>40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Roboto</vt:lpstr>
      <vt:lpstr>Times New Roman</vt:lpstr>
      <vt:lpstr>Calibri</vt:lpstr>
      <vt:lpstr>Courier New</vt:lpstr>
      <vt:lpstr>Georgia</vt:lpstr>
      <vt:lpstr>Arial</vt:lpstr>
      <vt:lpstr>Myriad Web Pro</vt:lpstr>
      <vt:lpstr>Wingdings</vt:lpstr>
      <vt:lpstr>Cambria Math</vt:lpstr>
      <vt:lpstr>TimesNewRomanPS</vt:lpstr>
      <vt:lpstr>Engravers MT</vt:lpstr>
      <vt:lpstr>Master</vt:lpstr>
      <vt:lpstr>Estimation of Deaths among Health Care Personnel with COVID-19 using Capture-Recapture Methods  United States, March 17 – April 29, 2020</vt:lpstr>
      <vt:lpstr>Background</vt:lpstr>
      <vt:lpstr>Background: Health Care Personnel</vt:lpstr>
      <vt:lpstr>Background</vt:lpstr>
      <vt:lpstr>Crowdsourcing and Web-scraping Efforts</vt:lpstr>
      <vt:lpstr>Objective</vt:lpstr>
      <vt:lpstr>Objective</vt:lpstr>
      <vt:lpstr>Capture-Recapture or Dual Source Estimation</vt:lpstr>
      <vt:lpstr>Objective</vt:lpstr>
      <vt:lpstr>Methods</vt:lpstr>
      <vt:lpstr>Capture-Recapture Methods</vt:lpstr>
      <vt:lpstr>Capture-Recapture Methods</vt:lpstr>
      <vt:lpstr>Data</vt:lpstr>
      <vt:lpstr>Case Surveillance Data</vt:lpstr>
      <vt:lpstr>Media Report Data</vt:lpstr>
      <vt:lpstr>Identification of Common Cases among Sources</vt:lpstr>
      <vt:lpstr>Primary Results</vt:lpstr>
      <vt:lpstr>Chapman Estimator</vt:lpstr>
      <vt:lpstr>Assumption Violations</vt:lpstr>
      <vt:lpstr>Sensitivity Analyses</vt:lpstr>
      <vt:lpstr>Sensitivity Analyses</vt:lpstr>
      <vt:lpstr>   Chandra Sekar &amp; Deming Estimator (C-D) with the Greenfield Estimator (G) </vt:lpstr>
      <vt:lpstr>Stratification</vt:lpstr>
      <vt:lpstr>Multinomial Logit Models</vt:lpstr>
      <vt:lpstr>Multinomial Logit Models</vt:lpstr>
      <vt:lpstr>Sensitivity Analysis Results</vt:lpstr>
      <vt:lpstr>Estimated COVID-19 Deaths Among Health Care Personnel.  United States March 17 – April 29, 2020.</vt:lpstr>
      <vt:lpstr>Comparisons to Other Published Estimates</vt:lpstr>
      <vt:lpstr>Letter to the Editor of Epidemiology, November 2020</vt:lpstr>
      <vt:lpstr>Influence of Different Levels of Dependence between Capture Sources on Log-Linear Capture-Recapture Estimates</vt:lpstr>
      <vt:lpstr>Influence of Different Levels of Dependence between Capture Sources on Log-Linear Capture-Recapture Estimates</vt:lpstr>
      <vt:lpstr>2021 Joint Statistical Meetings</vt:lpstr>
      <vt:lpstr>PowerPoint Presentation</vt:lpstr>
      <vt:lpstr>PowerPoint Presentation</vt:lpstr>
      <vt:lpstr>Lost on the Frontline</vt:lpstr>
      <vt:lpstr>Conclusions</vt:lpstr>
      <vt:lpstr>Conclusions</vt:lpstr>
      <vt:lpstr>Conclusions</vt:lpstr>
      <vt:lpstr>Citations</vt:lpstr>
      <vt:lpstr>Citations</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nCoV_template_PPT_GEN_PUB</dc:title>
  <dc:creator>Centers for Disease Control and Prevention</dc:creator>
  <cp:lastModifiedBy>Rammon, Jennifer (CDC/DDPHSS/NCHS/DRM)</cp:lastModifiedBy>
  <cp:revision>231</cp:revision>
  <dcterms:created xsi:type="dcterms:W3CDTF">2011-03-17T17:43:16Z</dcterms:created>
  <dcterms:modified xsi:type="dcterms:W3CDTF">2021-10-26T18:05:55Z</dcterms:modified>
  <cp:category>GS Emergency Response</cp:category>
  <cp:contentStatus>CS 315114-A</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MSIP_Label_7b94a7b8-f06c-4dfe-bdcc-9b548fd58c31_Enabled">
    <vt:lpwstr>true</vt:lpwstr>
  </property>
  <property fmtid="{D5CDD505-2E9C-101B-9397-08002B2CF9AE}" pid="4" name="MSIP_Label_7b94a7b8-f06c-4dfe-bdcc-9b548fd58c31_SetDate">
    <vt:lpwstr>2021-10-19T15:09:27Z</vt:lpwstr>
  </property>
  <property fmtid="{D5CDD505-2E9C-101B-9397-08002B2CF9AE}" pid="5" name="MSIP_Label_7b94a7b8-f06c-4dfe-bdcc-9b548fd58c31_Method">
    <vt:lpwstr>Privileged</vt:lpwstr>
  </property>
  <property fmtid="{D5CDD505-2E9C-101B-9397-08002B2CF9AE}" pid="6" name="MSIP_Label_7b94a7b8-f06c-4dfe-bdcc-9b548fd58c31_Name">
    <vt:lpwstr>7b94a7b8-f06c-4dfe-bdcc-9b548fd58c31</vt:lpwstr>
  </property>
  <property fmtid="{D5CDD505-2E9C-101B-9397-08002B2CF9AE}" pid="7" name="MSIP_Label_7b94a7b8-f06c-4dfe-bdcc-9b548fd58c31_SiteId">
    <vt:lpwstr>9ce70869-60db-44fd-abe8-d2767077fc8f</vt:lpwstr>
  </property>
  <property fmtid="{D5CDD505-2E9C-101B-9397-08002B2CF9AE}" pid="8" name="MSIP_Label_7b94a7b8-f06c-4dfe-bdcc-9b548fd58c31_ActionId">
    <vt:lpwstr>538e1095-8a59-44ff-a90a-2fdac7aba49e</vt:lpwstr>
  </property>
  <property fmtid="{D5CDD505-2E9C-101B-9397-08002B2CF9AE}" pid="9" name="MSIP_Label_7b94a7b8-f06c-4dfe-bdcc-9b548fd58c31_ContentBits">
    <vt:lpwstr>0</vt:lpwstr>
  </property>
</Properties>
</file>