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57" r:id="rId5"/>
    <p:sldId id="275" r:id="rId6"/>
    <p:sldId id="280" r:id="rId7"/>
    <p:sldId id="308" r:id="rId8"/>
    <p:sldId id="309" r:id="rId9"/>
    <p:sldId id="276" r:id="rId10"/>
    <p:sldId id="315" r:id="rId11"/>
    <p:sldId id="283" r:id="rId12"/>
    <p:sldId id="288" r:id="rId13"/>
    <p:sldId id="282" r:id="rId14"/>
    <p:sldId id="289" r:id="rId15"/>
    <p:sldId id="279" r:id="rId16"/>
    <p:sldId id="290" r:id="rId17"/>
    <p:sldId id="278" r:id="rId18"/>
    <p:sldId id="284" r:id="rId19"/>
    <p:sldId id="318" r:id="rId20"/>
    <p:sldId id="297" r:id="rId21"/>
    <p:sldId id="316" r:id="rId22"/>
    <p:sldId id="298" r:id="rId23"/>
    <p:sldId id="300" r:id="rId24"/>
    <p:sldId id="317" r:id="rId25"/>
    <p:sldId id="301" r:id="rId26"/>
    <p:sldId id="304" r:id="rId27"/>
    <p:sldId id="303" r:id="rId28"/>
    <p:sldId id="313" r:id="rId29"/>
    <p:sldId id="314" r:id="rId30"/>
    <p:sldId id="305" r:id="rId31"/>
    <p:sldId id="274" r:id="rId32"/>
    <p:sldId id="273" r:id="rId3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Holzberg (CENSUS/CBSM FED)" initials="JH(F" lastIdx="45" clrIdx="0">
    <p:extLst>
      <p:ext uri="{19B8F6BF-5375-455C-9EA6-DF929625EA0E}">
        <p15:presenceInfo xmlns:p15="http://schemas.microsoft.com/office/powerpoint/2012/main" userId="S::jessica.holzberg@census.gov::c03267c5-b94c-493f-8060-8a1f5b9537c4" providerId="AD"/>
      </p:ext>
    </p:extLst>
  </p:cmAuthor>
  <p:cmAuthor id="2" name="Jonathan M Katz (CENSUS/CBSM FED)" initials="JMK(F" lastIdx="28" clrIdx="1">
    <p:extLst>
      <p:ext uri="{19B8F6BF-5375-455C-9EA6-DF929625EA0E}">
        <p15:presenceInfo xmlns:p15="http://schemas.microsoft.com/office/powerpoint/2012/main" userId="S::jonathan.m.katz@census.gov::44573726-fb02-4aec-9f11-72712cdd62bb" providerId="AD"/>
      </p:ext>
    </p:extLst>
  </p:cmAuthor>
  <p:cmAuthor id="3" name="Jasmine Luck (CENSUS/CBSM FED)" initials="JL(F" lastIdx="4" clrIdx="2">
    <p:extLst>
      <p:ext uri="{19B8F6BF-5375-455C-9EA6-DF929625EA0E}">
        <p15:presenceInfo xmlns:p15="http://schemas.microsoft.com/office/powerpoint/2012/main" userId="S::jasmine.luck@census.gov::3311fb81-1d3f-4659-b8d5-d0c4708abcd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78266" autoAdjust="0"/>
  </p:normalViewPr>
  <p:slideViewPr>
    <p:cSldViewPr snapToGrid="0">
      <p:cViewPr varScale="1">
        <p:scale>
          <a:sx n="56" d="100"/>
          <a:sy n="56" d="100"/>
        </p:scale>
        <p:origin x="1314" y="72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A235F9E-7F22-46ED-A69C-0DF20990157C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A33367-C7DD-4070-8A8A-4A94FB71E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59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53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7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87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070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84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114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78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9025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94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44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93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872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46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00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00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120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978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1371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658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1048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942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1A8971-5F0B-4911-87AC-F8CFD894A89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28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89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296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77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61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94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0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A33367-C7DD-4070-8A8A-4A94FB71ED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5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9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2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11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03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106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7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9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9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12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438400" y="631944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3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3ECC8-719A-498E-B101-491B6A3555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Select="1"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25" y="5796743"/>
            <a:ext cx="1810669" cy="103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93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wresearch.org/internet/fact-sheet/mobile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3840" y="1122363"/>
            <a:ext cx="1170432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How Should We Text You? Designing and Testing Text Messages for the 2021-22 Teacher Follow-Up Survey (TFS) and Principal Follow-Up Survey (PFS)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0E2AFDCA-F20B-436E-8627-7BBF97BD59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6598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Jonathan Katz, Kathleen Kephart, Jasmine Luck, and Jessica </a:t>
            </a:r>
            <a:r>
              <a:rPr lang="en-US" dirty="0" err="1"/>
              <a:t>Holzberg</a:t>
            </a:r>
            <a:endParaRPr lang="en-US" dirty="0"/>
          </a:p>
          <a:p>
            <a:r>
              <a:rPr lang="en-US" dirty="0"/>
              <a:t>Center for Behavioral Science Methods </a:t>
            </a:r>
            <a:br>
              <a:rPr lang="en-US" dirty="0"/>
            </a:br>
            <a:r>
              <a:rPr lang="en-US" dirty="0"/>
              <a:t>U.S. Census Bureau </a:t>
            </a:r>
          </a:p>
          <a:p>
            <a:r>
              <a:rPr lang="en-US" dirty="0"/>
              <a:t>Federal Committee on Statistical Methodology (FCSM) </a:t>
            </a:r>
          </a:p>
          <a:p>
            <a:r>
              <a:rPr lang="en-US" dirty="0"/>
              <a:t>November 3,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9EEE7C-BEC0-4B2C-99CC-D7DFAD144360}"/>
              </a:ext>
            </a:extLst>
          </p:cNvPr>
          <p:cNvSpPr txBox="1"/>
          <p:nvPr/>
        </p:nvSpPr>
        <p:spPr>
          <a:xfrm>
            <a:off x="1524000" y="5257800"/>
            <a:ext cx="959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Disclaimer: This presentation is released to inform interested parties of research and to encourage discussion. The views expressed are those of the authors and not those of the U.S. Census Bureau.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79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F51FD-1313-41F4-BE0C-498F6060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9357360" cy="1179559"/>
          </a:xfrm>
        </p:spPr>
        <p:txBody>
          <a:bodyPr/>
          <a:lstStyle/>
          <a:p>
            <a:r>
              <a:rPr lang="en-US" dirty="0"/>
              <a:t>Web Link (Teacher only)	</a:t>
            </a:r>
          </a:p>
        </p:txBody>
      </p:sp>
      <p:pic>
        <p:nvPicPr>
          <p:cNvPr id="6" name="Content Placeholder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3677ACF0-CDA2-484C-A2C7-476911814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7261"/>
            <a:ext cx="4678680" cy="505921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8B4C5-5320-4935-9C22-7E89D8A95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A077FA-25EF-4E5C-8268-5F74289547BD}"/>
              </a:ext>
            </a:extLst>
          </p:cNvPr>
          <p:cNvSpPr/>
          <p:nvPr/>
        </p:nvSpPr>
        <p:spPr>
          <a:xfrm>
            <a:off x="814996" y="937261"/>
            <a:ext cx="4701884" cy="5023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23AC56-1CC2-4B7D-864B-0ED1AE77E2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" t="981" r="796" b="1"/>
          <a:stretch/>
        </p:blipFill>
        <p:spPr>
          <a:xfrm>
            <a:off x="7463118" y="912426"/>
            <a:ext cx="3471611" cy="504946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B0143830-2A31-4F96-983F-117E0AA783A9}"/>
              </a:ext>
            </a:extLst>
          </p:cNvPr>
          <p:cNvSpPr/>
          <p:nvPr/>
        </p:nvSpPr>
        <p:spPr>
          <a:xfrm>
            <a:off x="5776856" y="3087445"/>
            <a:ext cx="1204857" cy="441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247904-E9AA-4882-A5C8-A83109DB7B2A}"/>
              </a:ext>
            </a:extLst>
          </p:cNvPr>
          <p:cNvSpPr/>
          <p:nvPr/>
        </p:nvSpPr>
        <p:spPr>
          <a:xfrm>
            <a:off x="7463118" y="894808"/>
            <a:ext cx="3471610" cy="51016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02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96C1C-212A-434A-82C9-9652DE75E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060" y="1"/>
            <a:ext cx="10626090" cy="1142396"/>
          </a:xfrm>
        </p:spPr>
        <p:txBody>
          <a:bodyPr>
            <a:normAutofit/>
          </a:bodyPr>
          <a:lstStyle/>
          <a:p>
            <a:r>
              <a:rPr lang="en-US" dirty="0"/>
              <a:t>SMS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211D63-1497-4D45-B4E5-828130650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11</a:t>
            </a:fld>
            <a:endParaRPr lang="en-US"/>
          </a:p>
        </p:txBody>
      </p:sp>
      <p:pic>
        <p:nvPicPr>
          <p:cNvPr id="10" name="Content Placeholder 9" descr="A screenshot of a text message&#10;&#10;Description automatically generated with medium confidence">
            <a:extLst>
              <a:ext uri="{FF2B5EF4-FFF2-40B4-BE49-F238E27FC236}">
                <a16:creationId xmlns:a16="http://schemas.microsoft.com/office/drawing/2014/main" id="{F5D488E7-8A8C-4A15-8F59-859B531252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62" y="824939"/>
            <a:ext cx="3299064" cy="5208122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BD460F4-DCCA-4930-BDC8-082CE2A43551}"/>
              </a:ext>
            </a:extLst>
          </p:cNvPr>
          <p:cNvSpPr/>
          <p:nvPr/>
        </p:nvSpPr>
        <p:spPr>
          <a:xfrm>
            <a:off x="4175762" y="824939"/>
            <a:ext cx="3299064" cy="53472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14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8A815-3903-4674-A942-616D0C57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SMS (cont.)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B6C2484-5C0A-4A22-9F1D-CC25399AC4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9532693"/>
              </p:ext>
            </p:extLst>
          </p:nvPr>
        </p:nvGraphicFramePr>
        <p:xfrm>
          <a:off x="605352" y="1325563"/>
          <a:ext cx="10981296" cy="40572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181">
                  <a:extLst>
                    <a:ext uri="{9D8B030D-6E8A-4147-A177-3AD203B41FA5}">
                      <a16:colId xmlns:a16="http://schemas.microsoft.com/office/drawing/2014/main" val="1288950952"/>
                    </a:ext>
                  </a:extLst>
                </a:gridCol>
                <a:gridCol w="2832683">
                  <a:extLst>
                    <a:ext uri="{9D8B030D-6E8A-4147-A177-3AD203B41FA5}">
                      <a16:colId xmlns:a16="http://schemas.microsoft.com/office/drawing/2014/main" val="1173813726"/>
                    </a:ext>
                  </a:extLst>
                </a:gridCol>
                <a:gridCol w="3660432">
                  <a:extLst>
                    <a:ext uri="{9D8B030D-6E8A-4147-A177-3AD203B41FA5}">
                      <a16:colId xmlns:a16="http://schemas.microsoft.com/office/drawing/2014/main" val="3671900997"/>
                    </a:ext>
                  </a:extLst>
                </a:gridCol>
              </a:tblGrid>
              <a:tr h="776155">
                <a:tc>
                  <a:txBody>
                    <a:bodyPr/>
                    <a:lstStyle/>
                    <a:p>
                      <a:endParaRPr lang="en-US" sz="4000" dirty="0"/>
                    </a:p>
                  </a:txBody>
                  <a:tcPr marL="93991" marR="93991" marT="46996" marB="469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Teacher</a:t>
                      </a:r>
                    </a:p>
                  </a:txBody>
                  <a:tcPr marL="93991" marR="93991" marT="46996" marB="469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Principal</a:t>
                      </a:r>
                    </a:p>
                  </a:txBody>
                  <a:tcPr marL="93991" marR="93991" marT="46996" marB="46996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558674"/>
                  </a:ext>
                </a:extLst>
              </a:tr>
              <a:tr h="168166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Number of Survey Questions </a:t>
                      </a:r>
                    </a:p>
                  </a:txBody>
                  <a:tcPr marL="93991" marR="93991" marT="46996" marB="469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</a:rPr>
                        <a:t>2-7</a:t>
                      </a:r>
                    </a:p>
                  </a:txBody>
                  <a:tcPr marL="93991" marR="93991" marT="46996" marB="469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4000" dirty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1-5</a:t>
                      </a:r>
                    </a:p>
                    <a:p>
                      <a:pPr algn="ctr"/>
                      <a:endParaRPr lang="en-US" sz="4000" dirty="0"/>
                    </a:p>
                  </a:txBody>
                  <a:tcPr marL="93991" marR="93991" marT="46996" marB="469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45179"/>
                  </a:ext>
                </a:extLst>
              </a:tr>
              <a:tr h="1358272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Question Format </a:t>
                      </a:r>
                    </a:p>
                  </a:txBody>
                  <a:tcPr marL="93991" marR="93991" marT="46996" marB="469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Yes/No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marL="93991" marR="93991" marT="46996" marB="469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Yes/No</a:t>
                      </a:r>
                      <a:endParaRPr lang="en-US" sz="4000" dirty="0">
                        <a:solidFill>
                          <a:schemeClr val="tx1"/>
                        </a:solidFill>
                      </a:endParaRPr>
                    </a:p>
                  </a:txBody>
                  <a:tcPr marL="93991" marR="93991" marT="46996" marB="46996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245770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AD1B5D-045E-44D6-BF61-485D689AD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0049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7D2DC-B930-4A48-A92B-91D62EA6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8923020" cy="1124807"/>
          </a:xfrm>
        </p:spPr>
        <p:txBody>
          <a:bodyPr/>
          <a:lstStyle/>
          <a:p>
            <a:r>
              <a:rPr lang="en-US" dirty="0"/>
              <a:t>Reminder if no response is received </a:t>
            </a:r>
          </a:p>
        </p:txBody>
      </p:sp>
      <p:pic>
        <p:nvPicPr>
          <p:cNvPr id="6" name="Content Placeholder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D3D3FD5B-DBED-4597-A757-F3A3C8F113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861" y="987366"/>
            <a:ext cx="4768816" cy="488326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9E7BDD-7B50-45E6-A9A1-889354E40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F16B50-605B-4213-A3F5-6B900C078395}"/>
              </a:ext>
            </a:extLst>
          </p:cNvPr>
          <p:cNvSpPr/>
          <p:nvPr/>
        </p:nvSpPr>
        <p:spPr>
          <a:xfrm>
            <a:off x="3451861" y="987366"/>
            <a:ext cx="4768816" cy="4883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48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B0B13-498B-4DF6-B093-9140012BE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77C2B-0232-499C-A93E-F488E5011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Cognitive/usability testing conducted between December 2020 – February 2021 (n = 40)</a:t>
            </a:r>
          </a:p>
          <a:p>
            <a:r>
              <a:rPr lang="en-US" dirty="0"/>
              <a:t>Participants were teachers and principals 	</a:t>
            </a:r>
          </a:p>
          <a:p>
            <a:pPr lvl="1"/>
            <a:r>
              <a:rPr lang="en-US" dirty="0"/>
              <a:t>26 teachers and 14 principals across 21 different states </a:t>
            </a:r>
          </a:p>
          <a:p>
            <a:r>
              <a:rPr lang="en-US" dirty="0"/>
              <a:t>Conducted via Skype for Business/Microsoft Teams (mobile screensharing) </a:t>
            </a:r>
          </a:p>
          <a:p>
            <a:r>
              <a:rPr lang="en-US" dirty="0"/>
              <a:t>Text messages sent from the Qualtrics platform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8C9FC-F2E6-467F-BCBB-78D2C0E6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66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2EE3-52F6-4337-9085-5844EF6BD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2C060-31AD-466D-8D09-2E7331DDD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9859"/>
            <a:ext cx="10515600" cy="46171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Prior to receiving text messages, participants were provided background on Teacher/Principal</a:t>
            </a:r>
          </a:p>
          <a:p>
            <a:r>
              <a:rPr lang="en-US" dirty="0"/>
              <a:t>Teachers administered both web link and SMS (order varied)</a:t>
            </a:r>
          </a:p>
          <a:p>
            <a:r>
              <a:rPr lang="en-US" dirty="0"/>
              <a:t>Principals administered only SMS</a:t>
            </a:r>
          </a:p>
          <a:p>
            <a:r>
              <a:rPr lang="en-US" dirty="0"/>
              <a:t>Observed participant interactions with the text messages to identify usability issues</a:t>
            </a:r>
          </a:p>
          <a:p>
            <a:r>
              <a:rPr lang="en-US" dirty="0"/>
              <a:t>Used combination of think aloud and retrospective probing questions. Participants were asked about:</a:t>
            </a:r>
          </a:p>
          <a:p>
            <a:pPr lvl="1"/>
            <a:r>
              <a:rPr lang="en-US" dirty="0"/>
              <a:t>Perceived legitimacy </a:t>
            </a:r>
          </a:p>
          <a:p>
            <a:pPr marL="685800" lvl="2">
              <a:spcBef>
                <a:spcPts val="1000"/>
              </a:spcBef>
            </a:pPr>
            <a:r>
              <a:rPr lang="en-US" sz="2400" dirty="0"/>
              <a:t>How they would like to be contacted for this type of survey (e.g., text message, email, or mail)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0F74F6-4BEA-4990-89B2-03F1E836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71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athleen doing TFS">
            <a:hlinkClick r:id="" action="ppaction://media"/>
            <a:extLst>
              <a:ext uri="{FF2B5EF4-FFF2-40B4-BE49-F238E27FC236}">
                <a16:creationId xmlns:a16="http://schemas.microsoft.com/office/drawing/2014/main" id="{3A3150DC-98E9-41FF-8D64-1EDE4763CE2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1588" y="136525"/>
            <a:ext cx="10521217" cy="5606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3A6A4-93DE-48B6-836B-E2C0F140B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2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0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6967-730D-4FB6-B7CD-D5423F623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9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Results: </a:t>
            </a:r>
            <a:r>
              <a:rPr lang="en-US" sz="4400" dirty="0"/>
              <a:t>How do respondents perceive and interact with text messages containing survey questions?</a:t>
            </a:r>
            <a:br>
              <a:rPr lang="en-US" sz="4400" dirty="0"/>
            </a:br>
            <a:endParaRPr lang="en-US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B70D-8266-4E43-9161-123D17FB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r>
              <a:rPr lang="en-US" dirty="0"/>
              <a:t>Most participants seemed to like this method of answering survey questions</a:t>
            </a:r>
          </a:p>
          <a:p>
            <a:r>
              <a:rPr lang="en-US" dirty="0"/>
              <a:t>Easy to complete the survey in one screen</a:t>
            </a:r>
          </a:p>
          <a:p>
            <a:pPr lvl="1"/>
            <a:r>
              <a:rPr lang="en-US" dirty="0"/>
              <a:t>Did not have to go to a different web browser or mode </a:t>
            </a:r>
          </a:p>
          <a:p>
            <a:r>
              <a:rPr lang="en-US" dirty="0"/>
              <a:t>Liked that the survey was short </a:t>
            </a:r>
          </a:p>
          <a:p>
            <a:r>
              <a:rPr lang="en-US" dirty="0"/>
              <a:t>Only a few participants seemed to have an issue responding to survey questions via text message </a:t>
            </a:r>
          </a:p>
          <a:p>
            <a:pPr lvl="1"/>
            <a:r>
              <a:rPr lang="en-US" dirty="0"/>
              <a:t>Unsure what to do in the text message survey</a:t>
            </a:r>
          </a:p>
          <a:p>
            <a:pPr lvl="1"/>
            <a:r>
              <a:rPr lang="en-US" dirty="0"/>
              <a:t>Typing in an incorrect response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5BB5-5657-4614-A72C-47BF8405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89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C9A77-DC38-40A6-BEC9-4B1EA7BD3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9425940" cy="1188204"/>
          </a:xfrm>
        </p:spPr>
        <p:txBody>
          <a:bodyPr/>
          <a:lstStyle/>
          <a:p>
            <a:r>
              <a:rPr lang="en-US" dirty="0"/>
              <a:t>Typing in an incorrect response </a:t>
            </a:r>
          </a:p>
        </p:txBody>
      </p:sp>
      <p:pic>
        <p:nvPicPr>
          <p:cNvPr id="6" name="Content Placeholder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26D73D90-5847-4D02-B1CA-A1C705CF17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240" y="906761"/>
            <a:ext cx="3238315" cy="522448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60C35-C66B-4A34-9EF7-C46100E11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14D0AEE-D045-4E92-BE5D-B9D9EEC49B1F}"/>
              </a:ext>
            </a:extLst>
          </p:cNvPr>
          <p:cNvSpPr/>
          <p:nvPr/>
        </p:nvSpPr>
        <p:spPr>
          <a:xfrm>
            <a:off x="4183380" y="891540"/>
            <a:ext cx="3303270" cy="52349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21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6967-730D-4FB6-B7CD-D5423F623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How do respondents perceive and interact with a survey link?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4B70D-8266-4E43-9161-123D17FB9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Majority of teachers had positive feedback on the web link condition</a:t>
            </a:r>
          </a:p>
          <a:p>
            <a:r>
              <a:rPr lang="en-US" dirty="0"/>
              <a:t>Most were able to log into the test site with the User ID </a:t>
            </a:r>
          </a:p>
          <a:p>
            <a:r>
              <a:rPr lang="en-US" dirty="0"/>
              <a:t>A few participants mentioned the log-in task being more difficult than typing in the responses to the survey questions</a:t>
            </a:r>
          </a:p>
          <a:p>
            <a:pPr lvl="1"/>
            <a:r>
              <a:rPr lang="en-US" dirty="0"/>
              <a:t>Going back and forth between the text message and web page to type in the User ID</a:t>
            </a:r>
          </a:p>
          <a:p>
            <a:r>
              <a:rPr lang="en-US" dirty="0"/>
              <a:t>One participant mentioned they wished the User ID would auto-populate in the User ID 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95BB5-5657-4614-A72C-47BF84055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920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995A6-F3DD-4813-B81D-369FC1552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CD5BD-118F-46DD-9212-4B49AA6D4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is widespread interest in using text messaging as part of survey data collection </a:t>
            </a:r>
          </a:p>
          <a:p>
            <a:r>
              <a:rPr lang="en-US" sz="3200" dirty="0"/>
              <a:t>97% of Americans now own a cellphone 	</a:t>
            </a:r>
          </a:p>
          <a:p>
            <a:pPr lvl="1"/>
            <a:r>
              <a:rPr lang="en-US" sz="2800" dirty="0"/>
              <a:t>85% own a smartphone </a:t>
            </a:r>
          </a:p>
          <a:p>
            <a:r>
              <a:rPr lang="en-US" sz="3200" dirty="0"/>
              <a:t>Cellphone ownership is widespread across different demographic groups (Pew, 2021)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0673D-1DE4-4801-AFD7-5D18480B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89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B8EB4-39CF-464C-A367-AABB89945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What features contribute to participants’ perceptions of text message surveys?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5E2EE-715A-4838-B8C4-4D18243B94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Majority of participants thought the text message surveys were legitimate </a:t>
            </a:r>
          </a:p>
          <a:p>
            <a:r>
              <a:rPr lang="en-US" dirty="0"/>
              <a:t>The following helped with legitimacy:</a:t>
            </a:r>
          </a:p>
          <a:p>
            <a:pPr lvl="1"/>
            <a:r>
              <a:rPr lang="en-US" dirty="0"/>
              <a:t>Text message specified it came from the U.S. Department of Education and Census Bureau </a:t>
            </a:r>
          </a:p>
          <a:p>
            <a:pPr lvl="1"/>
            <a:r>
              <a:rPr lang="en-US" dirty="0"/>
              <a:t>The ‘usa.gov’ link for sponsor web site and the survey </a:t>
            </a:r>
          </a:p>
          <a:p>
            <a:pPr lvl="1"/>
            <a:r>
              <a:rPr lang="en-US" dirty="0"/>
              <a:t>Survey did not ask for personal information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DAAC7-ED6B-46E8-B4CB-BDB7A5BA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6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7724B-ECFA-4580-9E5E-6AB859B3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features contribute to participants’ perceptions of text message surveys?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87902-7878-40BA-ABCA-8FA0AB6BE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may motivate participants to respond to the survey? </a:t>
            </a:r>
          </a:p>
          <a:p>
            <a:pPr lvl="1"/>
            <a:r>
              <a:rPr lang="en-US" dirty="0"/>
              <a:t>Needing to be contacted in other modes regarding the survey </a:t>
            </a:r>
          </a:p>
          <a:p>
            <a:pPr lvl="1"/>
            <a:r>
              <a:rPr lang="en-US" dirty="0"/>
              <a:t>Remembering the previous survey they had completed </a:t>
            </a:r>
          </a:p>
          <a:p>
            <a:r>
              <a:rPr lang="en-US" dirty="0"/>
              <a:t>Participants noted the following concerns</a:t>
            </a:r>
          </a:p>
          <a:p>
            <a:pPr lvl="1"/>
            <a:r>
              <a:rPr lang="en-US" dirty="0"/>
              <a:t>Survey invitation coming from a random phone number </a:t>
            </a:r>
          </a:p>
          <a:p>
            <a:pPr lvl="1"/>
            <a:r>
              <a:rPr lang="en-US" dirty="0"/>
              <a:t>Confusion about the meaning of “contacts”</a:t>
            </a:r>
          </a:p>
          <a:p>
            <a:pPr lvl="1"/>
            <a:r>
              <a:rPr lang="en-US" dirty="0"/>
              <a:t>Not liking the phrase “have messaged you multiple times” in a reminder message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B6B6A-5A3D-481D-86C9-352384C8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7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38EA8-74AA-467C-B0CD-1DD98817E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contact methods do participants prefer?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5D6F5-62C4-47F1-BF16-4B6B00CF8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Majority of participants would prefer being contacted about the survey via email rather than text message</a:t>
            </a:r>
          </a:p>
          <a:p>
            <a:r>
              <a:rPr lang="en-US" dirty="0"/>
              <a:t>One participant preferred mail or email for a first contact</a:t>
            </a:r>
          </a:p>
          <a:p>
            <a:r>
              <a:rPr lang="en-US" dirty="0"/>
              <a:t>Another participant mentioned once they agreed to do the survey, they would prefer text message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7C764-0938-40C0-9462-B91FCE599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65C53-3363-4DC2-93F5-4D44B810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/>
              <a:t>What can we learn from cognitive/usability testing to inform best practices on designing text message surveys?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BD106-9369-4AB6-B256-1AE9DD79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Cognitive and usability testing of text messages was successful in gathering feedback</a:t>
            </a:r>
          </a:p>
          <a:p>
            <a:r>
              <a:rPr lang="en-US" dirty="0"/>
              <a:t>Screensharing was invaluable for observing participants’ interactions</a:t>
            </a:r>
          </a:p>
          <a:p>
            <a:r>
              <a:rPr lang="en-US" dirty="0"/>
              <a:t>Participants’ feedback helped with:</a:t>
            </a:r>
          </a:p>
          <a:p>
            <a:pPr lvl="1"/>
            <a:r>
              <a:rPr lang="en-US" dirty="0"/>
              <a:t>Tailoring welcome/reminder messages </a:t>
            </a:r>
          </a:p>
          <a:p>
            <a:pPr lvl="1"/>
            <a:r>
              <a:rPr lang="en-US" dirty="0"/>
              <a:t>Assessing the feasibility of asking survey questions in SMS </a:t>
            </a:r>
          </a:p>
          <a:p>
            <a:pPr lvl="1"/>
            <a:r>
              <a:rPr lang="en-US" dirty="0"/>
              <a:t>Designing survey questions in SMS to ease burden</a:t>
            </a:r>
          </a:p>
          <a:p>
            <a:pPr lvl="1"/>
            <a:r>
              <a:rPr lang="en-US" dirty="0"/>
              <a:t>Determining when a text messaging mode would be optimal in data collection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6CDAD-3854-4379-AE71-5F4FEFE57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71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2A3F-7149-443B-94E1-57D3AC0B7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 General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5ADCD-6665-4A11-95CE-F8D1D451D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Feasible to include a text messaging mode in survey data collection</a:t>
            </a:r>
          </a:p>
          <a:p>
            <a:r>
              <a:rPr lang="en-US" dirty="0"/>
              <a:t>Keep the length of the survey short </a:t>
            </a:r>
          </a:p>
          <a:p>
            <a:r>
              <a:rPr lang="en-US" dirty="0"/>
              <a:t>Include name of sponsor and link to the sponsor web page in text message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36F3C-9237-4AA5-9144-A30437037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8057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98672-E7C4-4412-84EB-A796481A0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 SMS surveys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9D602-C52A-4CB9-B2B0-B9B8746AC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close-ended questions only </a:t>
            </a:r>
          </a:p>
          <a:p>
            <a:r>
              <a:rPr lang="en-US" dirty="0"/>
              <a:t>Design the survey questions so they can be answered by only typing no more than a couple characters</a:t>
            </a:r>
          </a:p>
          <a:p>
            <a:r>
              <a:rPr lang="en-US" dirty="0"/>
              <a:t>Ensure the platform can process the response in multiple ways </a:t>
            </a:r>
          </a:p>
          <a:p>
            <a:pPr lvl="2"/>
            <a:r>
              <a:rPr lang="en-US" dirty="0"/>
              <a:t>“1”</a:t>
            </a:r>
          </a:p>
          <a:p>
            <a:pPr lvl="2"/>
            <a:r>
              <a:rPr lang="en-US" dirty="0"/>
              <a:t>“Yes”</a:t>
            </a:r>
          </a:p>
          <a:p>
            <a:pPr lvl="2"/>
            <a:r>
              <a:rPr lang="en-US" dirty="0"/>
              <a:t>“1. Yes.”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C056C3-E300-44E9-A219-3D8FB3F8D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741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BBFD-5B70-49D7-B154-03A17320C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Recommendations: Embedded survey link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C3D96-2E1F-4F77-8956-F7A85FCC43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Allow log-in code/User ID to autofill in the log-in page for the web survey link </a:t>
            </a:r>
          </a:p>
          <a:p>
            <a:r>
              <a:rPr lang="en-US" dirty="0"/>
              <a:t>Or provide unique survey link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A89E4-8C1F-4B43-8CEE-42D93D81D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805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ACCD3-1451-4744-BD00-88C2EE993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Research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06D1C-F5EC-4525-895B-4C2B76C87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and how to implement texting </a:t>
            </a:r>
          </a:p>
          <a:p>
            <a:pPr lvl="1"/>
            <a:r>
              <a:rPr lang="en-US" dirty="0"/>
              <a:t>Current plan for the 2021-22 Teacher/Principal surveys is to distribute text message, mail, and email around the same time </a:t>
            </a:r>
          </a:p>
          <a:p>
            <a:pPr lvl="1"/>
            <a:r>
              <a:rPr lang="en-US" dirty="0"/>
              <a:t>Plan to conduct an A/B experiment in Teacher on when to distribute a survey via text message </a:t>
            </a:r>
          </a:p>
          <a:p>
            <a:r>
              <a:rPr lang="en-US" dirty="0"/>
              <a:t>How to handle longer surveys</a:t>
            </a:r>
          </a:p>
          <a:p>
            <a:pPr lvl="1"/>
            <a:r>
              <a:rPr lang="en-US" dirty="0"/>
              <a:t>Conduct an A/B experiment of a short survey versus long survey via SMS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979731-28DD-4D81-9806-E0B6DDF34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292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331ADB-B638-43F2-9702-3243C7459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52438"/>
            <a:ext cx="10515600" cy="2852737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sz="3600" dirty="0"/>
              <a:t>jonathan.m.katz@census.gov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DB860B-9F44-45F5-896A-21363D4B8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642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970F-7252-44FB-9BFD-3A69D6D5C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CD574-D36E-4423-B40F-5232EA44F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Pew Research Center. (2021). </a:t>
            </a:r>
            <a:r>
              <a:rPr lang="en-US" i="1" dirty="0"/>
              <a:t>Mobile fact sheet </a:t>
            </a:r>
            <a:r>
              <a:rPr lang="en-US" dirty="0"/>
              <a:t>[Fact sheet]. </a:t>
            </a:r>
            <a:r>
              <a:rPr lang="en-US" dirty="0">
                <a:hlinkClick r:id="rId3"/>
              </a:rPr>
              <a:t>http://www.pewresearch.org/internet/fact-sheet/mobile/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A6C14-2DDC-4EF3-88AD-CB7568960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FE6D4-27A9-4AE4-9EAE-AF75F97B179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824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BA6B2-BBA0-48C3-8F38-DBCF8322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texting be used for data collection?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5AD1C-0970-4D83-B139-98E49B34C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/>
              <a:t>Option 1: </a:t>
            </a:r>
          </a:p>
          <a:p>
            <a:r>
              <a:rPr lang="en-US" sz="3200" dirty="0"/>
              <a:t>Use texting to send a web link</a:t>
            </a:r>
          </a:p>
          <a:p>
            <a:r>
              <a:rPr lang="en-US" sz="3200" dirty="0"/>
              <a:t>Respondent clicks link and completes web survey on their phone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/>
              <a:t>Option 2: </a:t>
            </a:r>
          </a:p>
          <a:p>
            <a:r>
              <a:rPr lang="en-US" sz="3200" dirty="0"/>
              <a:t>Embed survey questions in SMS text messages</a:t>
            </a:r>
            <a:endParaRPr lang="en-US" sz="3200" b="1" dirty="0"/>
          </a:p>
          <a:p>
            <a:r>
              <a:rPr lang="en-US" sz="3200" dirty="0"/>
              <a:t>Respondent replies to text messages with responses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164B-A8DF-4D27-BA41-AF37DAF7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50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F264-5E89-46B9-A8B1-DA87A7A8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C266A-F4DA-47AE-B22D-691209263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sz="3200" dirty="0"/>
              <a:t>List of good mobile phone numbers is not always available </a:t>
            </a:r>
          </a:p>
          <a:p>
            <a:r>
              <a:rPr lang="en-US" sz="3200" dirty="0"/>
              <a:t>Legal constraints around text messaging for those who have not opted into receiving messages </a:t>
            </a:r>
          </a:p>
          <a:p>
            <a:r>
              <a:rPr lang="en-US" sz="3200" dirty="0"/>
              <a:t>Length and type of survey questions that can be asked</a:t>
            </a:r>
          </a:p>
          <a:p>
            <a:r>
              <a:rPr lang="en-US" sz="3200" dirty="0"/>
              <a:t>Content must be 160 characters or less to fit in one SMS message </a:t>
            </a:r>
          </a:p>
          <a:p>
            <a:r>
              <a:rPr lang="en-US" sz="3200" dirty="0"/>
              <a:t>Potential user privacy concerns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C9041B-67D8-4C90-A9C5-4E58C9DDF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A3041-F9A6-4102-AE48-869B2C5D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583FE-D621-44C9-A300-E79DE2AD32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Pilot test to evaluate feasibility of adding a text messaging mode to the survey data collection</a:t>
            </a:r>
          </a:p>
          <a:p>
            <a:pPr lvl="1"/>
            <a:r>
              <a:rPr lang="en-US" sz="2800" dirty="0"/>
              <a:t>How do participants perceive and interact with text messages containing survey questions or a survey link?</a:t>
            </a:r>
          </a:p>
          <a:p>
            <a:pPr lvl="1"/>
            <a:r>
              <a:rPr lang="en-US" sz="2800" dirty="0"/>
              <a:t>What features contribute to participants’ perceptions of text message surveys? </a:t>
            </a:r>
          </a:p>
          <a:p>
            <a:pPr lvl="1"/>
            <a:r>
              <a:rPr lang="en-US" sz="2800" dirty="0"/>
              <a:t>What contact methods do participants prefer?</a:t>
            </a:r>
          </a:p>
          <a:p>
            <a:pPr lvl="1"/>
            <a:r>
              <a:rPr lang="en-US" sz="2800" dirty="0"/>
              <a:t>What can we learn from cognitive/usability testing to inform best practices on designing text message surveys?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07021-01DD-4063-929B-493424A3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2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1369D-923C-4FE6-ADF7-014DECA0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2021-22 Teacher Follow-Up Survey (TFS) and Principal Follow-Up Survey (PFS)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9F365-836B-4CD8-8043-4BE83F2BF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Conducted by the U.S. Census Bureau on behalf of the National Center for Education Statistics </a:t>
            </a:r>
          </a:p>
          <a:p>
            <a:r>
              <a:rPr lang="en-US" sz="3200" dirty="0"/>
              <a:t>TFS and PFS are follow-up surveys to the National Teacher and Principal Survey (NTPS) conducted the prior school year </a:t>
            </a:r>
          </a:p>
          <a:p>
            <a:r>
              <a:rPr lang="en-US" sz="3200" dirty="0"/>
              <a:t>Questions focus on teachers’ and principals’ retention and if they left the profession, the reasons why they left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D0C021-6FDB-44DF-A02B-149AC647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9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D5FC0-C590-43A6-A2EA-1B6A4E90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2021-22 TFS/PFS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DF726-0823-41E7-AE60-E3BEA80BB1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 the NTPS, respondents are asked to consent to receive follow-up text messages </a:t>
            </a:r>
          </a:p>
          <a:p>
            <a:pPr lvl="1"/>
            <a:r>
              <a:rPr lang="en-US" sz="2800" dirty="0"/>
              <a:t>Allows for a unique opportunity to add a text messaging mode in the Teacher and Principal surveys</a:t>
            </a:r>
          </a:p>
          <a:p>
            <a:r>
              <a:rPr lang="en-US" sz="3200" dirty="0"/>
              <a:t>Text messaging will be part of larger contact and data collection strategy</a:t>
            </a:r>
          </a:p>
          <a:p>
            <a:r>
              <a:rPr lang="en-US" sz="3200" dirty="0"/>
              <a:t>Contacts: Mail, email, phone calls, texting</a:t>
            </a:r>
          </a:p>
          <a:p>
            <a:r>
              <a:rPr lang="en-US" sz="3200" dirty="0"/>
              <a:t>Data collection: Paper, web survey (TFS only), texting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A42442-0EE1-4B0C-9D06-58AF82FA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5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DCCE2-B4A2-4188-BE5E-F3489849E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8808720" cy="862777"/>
          </a:xfrm>
        </p:spPr>
        <p:txBody>
          <a:bodyPr/>
          <a:lstStyle/>
          <a:p>
            <a:r>
              <a:rPr lang="en-US" dirty="0"/>
              <a:t>Texting in Teacher/Principal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CEFD9B-A3F5-4A15-970D-1E70685C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479681-1F2E-4A7A-9E64-D107679BA2C1}"/>
              </a:ext>
            </a:extLst>
          </p:cNvPr>
          <p:cNvSpPr txBox="1"/>
          <p:nvPr/>
        </p:nvSpPr>
        <p:spPr>
          <a:xfrm>
            <a:off x="1599239" y="926520"/>
            <a:ext cx="2756552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Teacher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42DA67-BE86-455D-8114-DA8AD9418E00}"/>
              </a:ext>
            </a:extLst>
          </p:cNvPr>
          <p:cNvSpPr/>
          <p:nvPr/>
        </p:nvSpPr>
        <p:spPr>
          <a:xfrm>
            <a:off x="914400" y="1727923"/>
            <a:ext cx="4126230" cy="1120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E7FEE-509D-4635-BC81-A032B65E2C11}"/>
              </a:ext>
            </a:extLst>
          </p:cNvPr>
          <p:cNvSpPr txBox="1"/>
          <p:nvPr/>
        </p:nvSpPr>
        <p:spPr>
          <a:xfrm>
            <a:off x="1746437" y="1957365"/>
            <a:ext cx="365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Welcome Text 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53052FB2-5CE2-4C69-B284-239D109D852A}"/>
              </a:ext>
            </a:extLst>
          </p:cNvPr>
          <p:cNvSpPr/>
          <p:nvPr/>
        </p:nvSpPr>
        <p:spPr>
          <a:xfrm rot="1884527">
            <a:off x="2176117" y="2848064"/>
            <a:ext cx="457200" cy="70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77A785D-2E90-459B-84C3-22382669F60C}"/>
              </a:ext>
            </a:extLst>
          </p:cNvPr>
          <p:cNvSpPr/>
          <p:nvPr/>
        </p:nvSpPr>
        <p:spPr>
          <a:xfrm rot="19964649">
            <a:off x="3432018" y="2848065"/>
            <a:ext cx="457200" cy="70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D85FAE-A4C1-4CF8-8D10-B6E8D859E6D8}"/>
              </a:ext>
            </a:extLst>
          </p:cNvPr>
          <p:cNvSpPr/>
          <p:nvPr/>
        </p:nvSpPr>
        <p:spPr>
          <a:xfrm>
            <a:off x="725797" y="3527891"/>
            <a:ext cx="2133600" cy="838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4A1AEB-3521-4C27-A234-F25E2C69709F}"/>
              </a:ext>
            </a:extLst>
          </p:cNvPr>
          <p:cNvSpPr txBox="1"/>
          <p:nvPr/>
        </p:nvSpPr>
        <p:spPr>
          <a:xfrm>
            <a:off x="916309" y="3654839"/>
            <a:ext cx="1824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Web Link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28986F-963F-4FC3-9E72-A631B0E36876}"/>
              </a:ext>
            </a:extLst>
          </p:cNvPr>
          <p:cNvSpPr/>
          <p:nvPr/>
        </p:nvSpPr>
        <p:spPr>
          <a:xfrm>
            <a:off x="3098474" y="3527891"/>
            <a:ext cx="2133600" cy="838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6C2C34-0086-4933-BC26-AC400889BA67}"/>
              </a:ext>
            </a:extLst>
          </p:cNvPr>
          <p:cNvSpPr txBox="1"/>
          <p:nvPr/>
        </p:nvSpPr>
        <p:spPr>
          <a:xfrm>
            <a:off x="3660618" y="362700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SMS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EA21A62A-ACF6-4310-BB77-894A8A953F36}"/>
              </a:ext>
            </a:extLst>
          </p:cNvPr>
          <p:cNvSpPr/>
          <p:nvPr/>
        </p:nvSpPr>
        <p:spPr>
          <a:xfrm rot="18900000">
            <a:off x="2129507" y="4356223"/>
            <a:ext cx="457200" cy="70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4D8707D2-768C-4758-BCA1-8FF60E986C83}"/>
              </a:ext>
            </a:extLst>
          </p:cNvPr>
          <p:cNvSpPr/>
          <p:nvPr/>
        </p:nvSpPr>
        <p:spPr>
          <a:xfrm rot="2700000">
            <a:off x="3385408" y="4356224"/>
            <a:ext cx="457200" cy="7078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CE21CF9-AC92-433F-BDA4-FDFD2E1E8ADD}"/>
              </a:ext>
            </a:extLst>
          </p:cNvPr>
          <p:cNvSpPr/>
          <p:nvPr/>
        </p:nvSpPr>
        <p:spPr>
          <a:xfrm>
            <a:off x="954397" y="4955064"/>
            <a:ext cx="4126230" cy="1120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4659E97-1B88-4FB7-9AE2-6AFDACC3116F}"/>
              </a:ext>
            </a:extLst>
          </p:cNvPr>
          <p:cNvSpPr txBox="1"/>
          <p:nvPr/>
        </p:nvSpPr>
        <p:spPr>
          <a:xfrm>
            <a:off x="2016249" y="5198041"/>
            <a:ext cx="365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Reminders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0B59EF6-B961-49F6-A2A4-CA45C2F6414C}"/>
              </a:ext>
            </a:extLst>
          </p:cNvPr>
          <p:cNvSpPr/>
          <p:nvPr/>
        </p:nvSpPr>
        <p:spPr>
          <a:xfrm>
            <a:off x="6865250" y="1718032"/>
            <a:ext cx="4126230" cy="1120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B49DEB-5588-4644-8DDD-D01DA37DF79F}"/>
              </a:ext>
            </a:extLst>
          </p:cNvPr>
          <p:cNvSpPr txBox="1"/>
          <p:nvPr/>
        </p:nvSpPr>
        <p:spPr>
          <a:xfrm>
            <a:off x="7697287" y="1947474"/>
            <a:ext cx="365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Welcome Text </a:t>
            </a:r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23BAE517-6B30-412F-90EB-ADEEAB993A72}"/>
              </a:ext>
            </a:extLst>
          </p:cNvPr>
          <p:cNvSpPr/>
          <p:nvPr/>
        </p:nvSpPr>
        <p:spPr>
          <a:xfrm>
            <a:off x="8609170" y="2862253"/>
            <a:ext cx="534353" cy="679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6E6C868-C65B-48D0-8BB9-424087F399C9}"/>
              </a:ext>
            </a:extLst>
          </p:cNvPr>
          <p:cNvSpPr/>
          <p:nvPr/>
        </p:nvSpPr>
        <p:spPr>
          <a:xfrm>
            <a:off x="7917474" y="3533595"/>
            <a:ext cx="2133600" cy="8386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A83DBB-CD83-4357-B0F1-D021975DDD62}"/>
              </a:ext>
            </a:extLst>
          </p:cNvPr>
          <p:cNvSpPr txBox="1"/>
          <p:nvPr/>
        </p:nvSpPr>
        <p:spPr>
          <a:xfrm>
            <a:off x="8460240" y="3627007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SMS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5269C87-882C-4701-BC69-F8419167B983}"/>
              </a:ext>
            </a:extLst>
          </p:cNvPr>
          <p:cNvSpPr/>
          <p:nvPr/>
        </p:nvSpPr>
        <p:spPr>
          <a:xfrm>
            <a:off x="8609170" y="4372267"/>
            <a:ext cx="534353" cy="6433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90C81B-8831-4252-843B-D16B172C8FD6}"/>
              </a:ext>
            </a:extLst>
          </p:cNvPr>
          <p:cNvSpPr txBox="1"/>
          <p:nvPr/>
        </p:nvSpPr>
        <p:spPr>
          <a:xfrm>
            <a:off x="7927102" y="5238945"/>
            <a:ext cx="3659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Reminders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6D371E1-34AB-43E4-88A1-660666E02BB4}"/>
              </a:ext>
            </a:extLst>
          </p:cNvPr>
          <p:cNvSpPr/>
          <p:nvPr/>
        </p:nvSpPr>
        <p:spPr>
          <a:xfrm>
            <a:off x="6921159" y="4971262"/>
            <a:ext cx="4126230" cy="1120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C5C1C6-FCCA-4096-AECD-DA1CDA4F3C24}"/>
              </a:ext>
            </a:extLst>
          </p:cNvPr>
          <p:cNvSpPr txBox="1"/>
          <p:nvPr/>
        </p:nvSpPr>
        <p:spPr>
          <a:xfrm>
            <a:off x="7550089" y="922444"/>
            <a:ext cx="2756552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Principal</a:t>
            </a:r>
          </a:p>
        </p:txBody>
      </p:sp>
    </p:spTree>
    <p:extLst>
      <p:ext uri="{BB962C8B-B14F-4D97-AF65-F5344CB8AC3E}">
        <p14:creationId xmlns:p14="http://schemas.microsoft.com/office/powerpoint/2010/main" val="4222267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DA4DA-888B-44E4-869C-23B164D9A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896"/>
            <a:ext cx="7197090" cy="907242"/>
          </a:xfrm>
        </p:spPr>
        <p:txBody>
          <a:bodyPr/>
          <a:lstStyle/>
          <a:p>
            <a:r>
              <a:rPr lang="en-US" dirty="0"/>
              <a:t>Welcome text </a:t>
            </a:r>
          </a:p>
        </p:txBody>
      </p:sp>
      <p:pic>
        <p:nvPicPr>
          <p:cNvPr id="6" name="Content Placeholder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443EC98A-62EA-49E6-B2D7-DED51EB34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971" y="703370"/>
            <a:ext cx="3263576" cy="521737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7D512-A7CD-4286-9EFC-083C681CB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3ECC8-719A-498E-B101-491B6A35558E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9C994B-08A6-4923-B719-88145A4E5435}"/>
              </a:ext>
            </a:extLst>
          </p:cNvPr>
          <p:cNvSpPr/>
          <p:nvPr/>
        </p:nvSpPr>
        <p:spPr>
          <a:xfrm>
            <a:off x="4327971" y="703370"/>
            <a:ext cx="3263576" cy="52173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2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2-2021  -  Read-Only" id="{173B1569-65AC-49C4-8775-1AEF5744D1CF}" vid="{8FBC9829-7B8A-4CC7-9FD7-BDE3DE0225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316DE1604D74BBEEC6DCFD37AAD16" ma:contentTypeVersion="4" ma:contentTypeDescription="Create a new document." ma:contentTypeScope="" ma:versionID="906eac4e7efd418e6a4e0ba48d9817bd">
  <xsd:schema xmlns:xsd="http://www.w3.org/2001/XMLSchema" xmlns:xs="http://www.w3.org/2001/XMLSchema" xmlns:p="http://schemas.microsoft.com/office/2006/metadata/properties" xmlns:ns1="http://schemas.microsoft.com/sharepoint/v3" xmlns:ns2="b6330142-0c42-4f86-9235-3087764f206f" targetNamespace="http://schemas.microsoft.com/office/2006/metadata/properties" ma:root="true" ma:fieldsID="e85c9ebc7b85f0c62fd5cadcf734a330" ns1:_="" ns2:_="">
    <xsd:import namespace="http://schemas.microsoft.com/sharepoint/v3"/>
    <xsd:import namespace="b6330142-0c42-4f86-9235-3087764f206f"/>
    <xsd:element name="properties">
      <xsd:complexType>
        <xsd:sequence>
          <xsd:element name="documentManagement">
            <xsd:complexType>
              <xsd:all>
                <xsd:element ref="ns1:RoutingRuleDescription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8" nillable="true" ma:displayName="Description" ma:internalName="Description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330142-0c42-4f86-9235-3087764f2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Rul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DCA54393-2D5A-40FF-A9DE-5BADFFE33B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330142-0c42-4f86-9235-3087764f20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AABB135-AD88-424B-A70F-93719B4573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9D7FDE-784D-4DEC-B49C-6F84CF51374D}">
  <ds:schemaRefs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2006/metadata/properties"/>
    <ds:schemaRef ds:uri="b6330142-0c42-4f86-9235-3087764f206f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2-2021</Template>
  <TotalTime>3461</TotalTime>
  <Words>1372</Words>
  <Application>Microsoft Office PowerPoint</Application>
  <PresentationFormat>Widescreen</PresentationFormat>
  <Paragraphs>203</Paragraphs>
  <Slides>29</Slides>
  <Notes>29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Wingdings</vt:lpstr>
      <vt:lpstr>Office Theme</vt:lpstr>
      <vt:lpstr>How Should We Text You? Designing and Testing Text Messages for the 2021-22 Teacher Follow-Up Survey (TFS) and Principal Follow-Up Survey (PFS)</vt:lpstr>
      <vt:lpstr>Background</vt:lpstr>
      <vt:lpstr>How can texting be used for data collection?</vt:lpstr>
      <vt:lpstr>Challenges </vt:lpstr>
      <vt:lpstr>Research Questions </vt:lpstr>
      <vt:lpstr>2021-22 Teacher Follow-Up Survey (TFS) and Principal Follow-Up Survey (PFS)</vt:lpstr>
      <vt:lpstr>2021-22 TFS/PFS (cont.)</vt:lpstr>
      <vt:lpstr>Texting in Teacher/Principal</vt:lpstr>
      <vt:lpstr>Welcome text </vt:lpstr>
      <vt:lpstr>Web Link (Teacher only) </vt:lpstr>
      <vt:lpstr>SMS </vt:lpstr>
      <vt:lpstr>SMS (cont.) </vt:lpstr>
      <vt:lpstr>Reminder if no response is received </vt:lpstr>
      <vt:lpstr>Methodology</vt:lpstr>
      <vt:lpstr>Protocol</vt:lpstr>
      <vt:lpstr>PowerPoint Presentation</vt:lpstr>
      <vt:lpstr>Results: How do respondents perceive and interact with text messages containing survey questions? </vt:lpstr>
      <vt:lpstr>Typing in an incorrect response </vt:lpstr>
      <vt:lpstr>How do respondents perceive and interact with a survey link?</vt:lpstr>
      <vt:lpstr>What features contribute to participants’ perceptions of text message surveys? </vt:lpstr>
      <vt:lpstr>What features contribute to participants’ perceptions of text message surveys? (cont.)</vt:lpstr>
      <vt:lpstr>What contact methods do participants prefer?</vt:lpstr>
      <vt:lpstr>What can we learn from cognitive/usability testing to inform best practices on designing text message surveys?</vt:lpstr>
      <vt:lpstr>Recommendations: General</vt:lpstr>
      <vt:lpstr>Recommendations: SMS surveys</vt:lpstr>
      <vt:lpstr>Recommendations: Embedded survey link</vt:lpstr>
      <vt:lpstr>Future Research </vt:lpstr>
      <vt:lpstr>Thank you!  jonathan.m.katz@census.gov</vt:lpstr>
      <vt:lpstr>References </vt:lpstr>
    </vt:vector>
  </TitlesOfParts>
  <Company>Bureau of the Census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commit to this survey? Examining whether committed web probing respondents provide responses of higher data quality</dc:title>
  <dc:creator>Jonathan M Katz (CENSUS/CBSM FED)</dc:creator>
  <cp:lastModifiedBy>Jonathan M Katz (CENSUS/CBSM FED)</cp:lastModifiedBy>
  <cp:revision>117</cp:revision>
  <dcterms:created xsi:type="dcterms:W3CDTF">2021-04-07T18:11:01Z</dcterms:created>
  <dcterms:modified xsi:type="dcterms:W3CDTF">2021-10-22T15:29:02Z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0x01010031C316DE1604D74BBEEC6DCFD37AAD16</vt:lpwstr>
  </property>
</Properties>
</file>