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794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6832244"/>
            <a:ext cx="6853861" cy="49466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://www.bls.gov/opub/hom/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hyperlink" Target="mailto:Sverchkov.Michael@bls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6602730"/>
            <a:ext cx="6858000" cy="8612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430783"/>
            <a:ext cx="9264015" cy="5878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Calibration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</a:t>
            </a:r>
            <a:r>
              <a:rPr sz="1800" b="1" spc="-5" dirty="0">
                <a:latin typeface="Arial"/>
                <a:cs typeface="Arial"/>
              </a:rPr>
              <a:t> partly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known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counts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frequency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tables</a:t>
            </a:r>
            <a:r>
              <a:rPr sz="1800" b="1" dirty="0">
                <a:latin typeface="Arial"/>
                <a:cs typeface="Arial"/>
              </a:rPr>
              <a:t> with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application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real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data.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40"/>
              </a:spcBef>
            </a:pPr>
            <a:r>
              <a:rPr sz="1800" spc="-5" dirty="0">
                <a:latin typeface="Arial"/>
                <a:cs typeface="Arial"/>
              </a:rPr>
              <a:t>Michael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Sverchkov,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Bureau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Labor</a:t>
            </a:r>
            <a:r>
              <a:rPr sz="1800" dirty="0">
                <a:latin typeface="Arial"/>
                <a:cs typeface="Arial"/>
              </a:rPr>
              <a:t> Statistics</a:t>
            </a: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15"/>
              </a:spcBef>
            </a:pPr>
            <a:r>
              <a:rPr sz="1800" b="1" spc="-5" dirty="0">
                <a:latin typeface="Arial"/>
                <a:cs typeface="Arial"/>
              </a:rPr>
              <a:t>Abstract.</a:t>
            </a:r>
            <a:endParaRPr sz="1800" dirty="0">
              <a:latin typeface="Arial"/>
              <a:cs typeface="Arial"/>
            </a:endParaRPr>
          </a:p>
          <a:p>
            <a:pPr marL="12700" marR="5080" algn="just">
              <a:lnSpc>
                <a:spcPct val="103400"/>
              </a:lnSpc>
              <a:spcBef>
                <a:spcPts val="805"/>
              </a:spcBef>
            </a:pPr>
            <a:r>
              <a:rPr sz="1800" spc="-5" dirty="0">
                <a:latin typeface="Arial"/>
                <a:cs typeface="Arial"/>
              </a:rPr>
              <a:t>Deville and Särndall (1992, Section 4) considered calibration on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known </a:t>
            </a:r>
            <a:r>
              <a:rPr sz="1800" dirty="0">
                <a:latin typeface="Arial"/>
                <a:cs typeface="Arial"/>
              </a:rPr>
              <a:t>counts </a:t>
            </a:r>
            <a:r>
              <a:rPr sz="1800" spc="-5" dirty="0">
                <a:latin typeface="Arial"/>
                <a:cs typeface="Arial"/>
              </a:rPr>
              <a:t>(cell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counts or </a:t>
            </a:r>
            <a:r>
              <a:rPr sz="1800" dirty="0">
                <a:latin typeface="Arial"/>
                <a:cs typeface="Arial"/>
              </a:rPr>
              <a:t>marginal counts) of </a:t>
            </a:r>
            <a:r>
              <a:rPr sz="1800" spc="-5" dirty="0">
                <a:latin typeface="Arial"/>
                <a:cs typeface="Arial"/>
              </a:rPr>
              <a:t>a frequency table </a:t>
            </a:r>
            <a:r>
              <a:rPr sz="1800" dirty="0">
                <a:latin typeface="Arial"/>
                <a:cs typeface="Arial"/>
              </a:rPr>
              <a:t>in any </a:t>
            </a:r>
            <a:r>
              <a:rPr sz="1800" spc="-5" dirty="0">
                <a:latin typeface="Arial"/>
                <a:cs typeface="Arial"/>
              </a:rPr>
              <a:t>number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dimensions (generalized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raking procedure). </a:t>
            </a:r>
            <a:r>
              <a:rPr sz="1800" dirty="0">
                <a:latin typeface="Arial"/>
                <a:cs typeface="Arial"/>
              </a:rPr>
              <a:t>In </a:t>
            </a:r>
            <a:r>
              <a:rPr sz="1800" spc="-5" dirty="0">
                <a:latin typeface="Arial"/>
                <a:cs typeface="Arial"/>
              </a:rPr>
              <a:t>Sverchkov and Tiller (2016), we </a:t>
            </a:r>
            <a:r>
              <a:rPr sz="1800" dirty="0">
                <a:latin typeface="Arial"/>
                <a:cs typeface="Arial"/>
              </a:rPr>
              <a:t>showed </a:t>
            </a:r>
            <a:r>
              <a:rPr sz="1800" spc="-5" dirty="0">
                <a:latin typeface="Arial"/>
                <a:cs typeface="Arial"/>
              </a:rPr>
              <a:t>that a similar procedure </a:t>
            </a:r>
            <a:r>
              <a:rPr sz="1800" dirty="0">
                <a:latin typeface="Arial"/>
                <a:cs typeface="Arial"/>
              </a:rPr>
              <a:t>can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 </a:t>
            </a:r>
            <a:r>
              <a:rPr sz="1800" dirty="0">
                <a:latin typeface="Arial"/>
                <a:cs typeface="Arial"/>
              </a:rPr>
              <a:t>applied to the case of </a:t>
            </a:r>
            <a:r>
              <a:rPr sz="1800" spc="-5" dirty="0">
                <a:latin typeface="Arial"/>
                <a:cs typeface="Arial"/>
              </a:rPr>
              <a:t>partly known overlapping </a:t>
            </a:r>
            <a:r>
              <a:rPr sz="1800" dirty="0">
                <a:latin typeface="Arial"/>
                <a:cs typeface="Arial"/>
              </a:rPr>
              <a:t>counts. As </a:t>
            </a:r>
            <a:r>
              <a:rPr sz="1800" spc="-5" dirty="0">
                <a:latin typeface="Arial"/>
                <a:cs typeface="Arial"/>
              </a:rPr>
              <a:t>an example, we </a:t>
            </a:r>
            <a:r>
              <a:rPr sz="1800" dirty="0">
                <a:latin typeface="Arial"/>
                <a:cs typeface="Arial"/>
              </a:rPr>
              <a:t>considered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calibration </a:t>
            </a:r>
            <a:r>
              <a:rPr sz="1800" dirty="0">
                <a:latin typeface="Arial"/>
                <a:cs typeface="Arial"/>
              </a:rPr>
              <a:t>of area-month-year </a:t>
            </a:r>
            <a:r>
              <a:rPr sz="1800" spc="-5" dirty="0">
                <a:latin typeface="Arial"/>
                <a:cs typeface="Arial"/>
              </a:rPr>
              <a:t>unemployment estimates </a:t>
            </a:r>
            <a:r>
              <a:rPr sz="1800" dirty="0">
                <a:latin typeface="Arial"/>
                <a:cs typeface="Arial"/>
              </a:rPr>
              <a:t>to month-year </a:t>
            </a:r>
            <a:r>
              <a:rPr sz="1800" spc="-5" dirty="0">
                <a:latin typeface="Arial"/>
                <a:cs typeface="Arial"/>
              </a:rPr>
              <a:t>totals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dirty="0">
                <a:latin typeface="Arial"/>
                <a:cs typeface="Arial"/>
              </a:rPr>
              <a:t>time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series model </a:t>
            </a:r>
            <a:r>
              <a:rPr sz="1800" dirty="0">
                <a:latin typeface="Arial"/>
                <a:cs typeface="Arial"/>
              </a:rPr>
              <a:t>of State </a:t>
            </a:r>
            <a:r>
              <a:rPr sz="1800" spc="-5" dirty="0">
                <a:latin typeface="Arial"/>
                <a:cs typeface="Arial"/>
              </a:rPr>
              <a:t>estimates </a:t>
            </a:r>
            <a:r>
              <a:rPr sz="1800" dirty="0">
                <a:latin typeface="Arial"/>
                <a:cs typeface="Arial"/>
              </a:rPr>
              <a:t>from </a:t>
            </a:r>
            <a:r>
              <a:rPr sz="1800" spc="-5" dirty="0">
                <a:latin typeface="Arial"/>
                <a:cs typeface="Arial"/>
              </a:rPr>
              <a:t>the Current Population Survey and </a:t>
            </a:r>
            <a:r>
              <a:rPr sz="1800" dirty="0">
                <a:latin typeface="Arial"/>
                <a:cs typeface="Arial"/>
              </a:rPr>
              <a:t>area-year totals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 the </a:t>
            </a:r>
            <a:r>
              <a:rPr sz="1800" spc="-5" dirty="0">
                <a:latin typeface="Arial"/>
                <a:cs typeface="Arial"/>
              </a:rPr>
              <a:t>American Community Survey. </a:t>
            </a:r>
            <a:r>
              <a:rPr sz="1800" dirty="0">
                <a:latin typeface="Arial"/>
                <a:cs typeface="Arial"/>
              </a:rPr>
              <a:t>This </a:t>
            </a:r>
            <a:r>
              <a:rPr sz="1800" spc="-5" dirty="0">
                <a:latin typeface="Arial"/>
                <a:cs typeface="Arial"/>
              </a:rPr>
              <a:t>paper considers in detail proposed calibration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procedure.</a:t>
            </a:r>
            <a:endParaRPr sz="1800" dirty="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875"/>
              </a:spcBef>
            </a:pPr>
            <a:r>
              <a:rPr sz="1800" spc="-5" dirty="0">
                <a:latin typeface="Arial"/>
                <a:cs typeface="Arial"/>
              </a:rPr>
              <a:t>Key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words: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calibration,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raking,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generalized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raking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procedure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 marL="347345" marR="346075" algn="ctr">
              <a:lnSpc>
                <a:spcPts val="2090"/>
              </a:lnSpc>
              <a:spcBef>
                <a:spcPts val="1714"/>
              </a:spcBef>
            </a:pPr>
            <a:r>
              <a:rPr sz="1800" i="1" spc="-5" dirty="0">
                <a:latin typeface="Arial"/>
                <a:cs typeface="Arial"/>
              </a:rPr>
              <a:t>The opinions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expressed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in</a:t>
            </a:r>
            <a:r>
              <a:rPr sz="1800" i="1" dirty="0">
                <a:latin typeface="Arial"/>
                <a:cs typeface="Arial"/>
              </a:rPr>
              <a:t> this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paper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are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those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of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the </a:t>
            </a:r>
            <a:r>
              <a:rPr sz="1800" i="1" spc="-5" dirty="0">
                <a:latin typeface="Arial"/>
                <a:cs typeface="Arial"/>
              </a:rPr>
              <a:t>author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and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do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not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necessarily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represent</a:t>
            </a:r>
            <a:r>
              <a:rPr sz="1800" i="1" dirty="0">
                <a:latin typeface="Arial"/>
                <a:cs typeface="Arial"/>
              </a:rPr>
              <a:t> the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policies</a:t>
            </a:r>
            <a:r>
              <a:rPr sz="1800" i="1" dirty="0">
                <a:latin typeface="Arial"/>
                <a:cs typeface="Arial"/>
              </a:rPr>
              <a:t> of the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Bureau </a:t>
            </a:r>
            <a:r>
              <a:rPr sz="1800" i="1" spc="-5" dirty="0">
                <a:latin typeface="Arial"/>
                <a:cs typeface="Arial"/>
              </a:rPr>
              <a:t>of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Labor</a:t>
            </a:r>
            <a:r>
              <a:rPr sz="1800" i="1" dirty="0">
                <a:latin typeface="Arial"/>
                <a:cs typeface="Arial"/>
              </a:rPr>
              <a:t> Statistics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1F1A1B-F16A-41EB-8CF9-3B80FE97A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21"/>
    </mc:Choice>
    <mc:Fallback xmlns="">
      <p:transition spd="slow" advTm="9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19277"/>
            <a:ext cx="9263380" cy="620839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75"/>
              </a:spcBef>
            </a:pPr>
            <a:r>
              <a:rPr sz="1800" b="1" spc="-5" dirty="0">
                <a:latin typeface="Arial"/>
                <a:cs typeface="Arial"/>
              </a:rPr>
              <a:t>Introduction</a:t>
            </a:r>
            <a:endParaRPr sz="1800" dirty="0">
              <a:latin typeface="Arial"/>
              <a:cs typeface="Arial"/>
            </a:endParaRPr>
          </a:p>
          <a:p>
            <a:pPr marL="12700" marR="13335" algn="just">
              <a:lnSpc>
                <a:spcPct val="103299"/>
              </a:lnSpc>
              <a:spcBef>
                <a:spcPts val="810"/>
              </a:spcBef>
            </a:pPr>
            <a:r>
              <a:rPr sz="1800" spc="-5" dirty="0">
                <a:latin typeface="Arial"/>
                <a:cs typeface="Arial"/>
              </a:rPr>
              <a:t>Estimates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unemployment </a:t>
            </a:r>
            <a:r>
              <a:rPr sz="1800" dirty="0">
                <a:latin typeface="Arial"/>
                <a:cs typeface="Arial"/>
              </a:rPr>
              <a:t>in states </a:t>
            </a:r>
            <a:r>
              <a:rPr sz="1800" spc="-5" dirty="0">
                <a:latin typeface="Arial"/>
                <a:cs typeface="Arial"/>
              </a:rPr>
              <a:t>and local areas in </a:t>
            </a:r>
            <a:r>
              <a:rPr sz="1800" dirty="0">
                <a:latin typeface="Arial"/>
                <a:cs typeface="Arial"/>
              </a:rPr>
              <a:t>the U.S. </a:t>
            </a:r>
            <a:r>
              <a:rPr sz="1800" spc="-5" dirty="0">
                <a:latin typeface="Arial"/>
                <a:cs typeface="Arial"/>
              </a:rPr>
              <a:t>are produced by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Local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Unemployment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Statistics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(LAUS)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program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Bureau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>
                <a:latin typeface="Arial"/>
                <a:cs typeface="Arial"/>
              </a:rPr>
              <a:t>of</a:t>
            </a:r>
            <a:r>
              <a:rPr sz="1800" spc="5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L</a:t>
            </a:r>
            <a:r>
              <a:rPr sz="1800" spc="-5">
                <a:latin typeface="Arial"/>
                <a:cs typeface="Arial"/>
              </a:rPr>
              <a:t>abor</a:t>
            </a:r>
            <a:r>
              <a:rPr sz="1800" spc="5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Statistics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(BLS).</a:t>
            </a:r>
            <a:endParaRPr sz="1800" dirty="0">
              <a:latin typeface="Arial"/>
              <a:cs typeface="Arial"/>
            </a:endParaRPr>
          </a:p>
          <a:p>
            <a:pPr marL="12700" marR="5080" algn="just">
              <a:lnSpc>
                <a:spcPct val="103400"/>
              </a:lnSpc>
              <a:spcBef>
                <a:spcPts val="800"/>
              </a:spcBef>
            </a:pPr>
            <a:r>
              <a:rPr sz="1800" spc="-5" dirty="0">
                <a:latin typeface="Arial"/>
                <a:cs typeface="Arial"/>
              </a:rPr>
              <a:t>Estimates </a:t>
            </a:r>
            <a:r>
              <a:rPr sz="1800" dirty="0">
                <a:latin typeface="Arial"/>
                <a:cs typeface="Arial"/>
              </a:rPr>
              <a:t>for the </a:t>
            </a:r>
            <a:r>
              <a:rPr sz="1800" spc="-5" dirty="0">
                <a:latin typeface="Arial"/>
                <a:cs typeface="Arial"/>
              </a:rPr>
              <a:t>50 </a:t>
            </a:r>
            <a:r>
              <a:rPr sz="1800" dirty="0">
                <a:latin typeface="Arial"/>
                <a:cs typeface="Arial"/>
              </a:rPr>
              <a:t>states and the District of </a:t>
            </a:r>
            <a:r>
              <a:rPr sz="1800" spc="-5" dirty="0">
                <a:latin typeface="Arial"/>
                <a:cs typeface="Arial"/>
              </a:rPr>
              <a:t>Columbia </a:t>
            </a:r>
            <a:r>
              <a:rPr sz="1800" dirty="0">
                <a:latin typeface="Arial"/>
                <a:cs typeface="Arial"/>
              </a:rPr>
              <a:t>are </a:t>
            </a:r>
            <a:r>
              <a:rPr sz="1800" spc="-5" dirty="0">
                <a:latin typeface="Arial"/>
                <a:cs typeface="Arial"/>
              </a:rPr>
              <a:t>made </a:t>
            </a:r>
            <a:r>
              <a:rPr sz="1800" dirty="0">
                <a:latin typeface="Arial"/>
                <a:cs typeface="Arial"/>
              </a:rPr>
              <a:t>from time series </a:t>
            </a:r>
            <a:r>
              <a:rPr sz="1800" spc="-5" dirty="0">
                <a:latin typeface="Arial"/>
                <a:cs typeface="Arial"/>
              </a:rPr>
              <a:t>models </a:t>
            </a:r>
            <a:r>
              <a:rPr sz="1800" dirty="0">
                <a:latin typeface="Arial"/>
                <a:cs typeface="Arial"/>
              </a:rPr>
              <a:t> fitted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direct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survey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estimates</a:t>
            </a:r>
            <a:r>
              <a:rPr sz="1800" dirty="0">
                <a:latin typeface="Arial"/>
                <a:cs typeface="Arial"/>
              </a:rPr>
              <a:t> from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Current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Population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Survey</a:t>
            </a:r>
            <a:r>
              <a:rPr sz="1800" dirty="0">
                <a:latin typeface="Arial"/>
                <a:cs typeface="Arial"/>
              </a:rPr>
              <a:t> (CPS)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reduce </a:t>
            </a:r>
            <a:r>
              <a:rPr sz="1800" spc="-4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variability due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small </a:t>
            </a:r>
            <a:r>
              <a:rPr sz="1800" dirty="0">
                <a:latin typeface="Arial"/>
                <a:cs typeface="Arial"/>
              </a:rPr>
              <a:t>samples.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model estimates </a:t>
            </a:r>
            <a:r>
              <a:rPr sz="1800" dirty="0">
                <a:latin typeface="Arial"/>
                <a:cs typeface="Arial"/>
              </a:rPr>
              <a:t>are </a:t>
            </a:r>
            <a:r>
              <a:rPr sz="1800" spc="-5" dirty="0">
                <a:latin typeface="Arial"/>
                <a:cs typeface="Arial"/>
              </a:rPr>
              <a:t>benchmarked monthly </a:t>
            </a:r>
            <a:r>
              <a:rPr sz="1800" dirty="0">
                <a:latin typeface="Arial"/>
                <a:cs typeface="Arial"/>
              </a:rPr>
              <a:t>to the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highly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reliable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national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CPS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estimates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(Pfeffermann,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Danny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Tiller,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Richard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(2006)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“State-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space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modelling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dirty="0">
                <a:latin typeface="Arial"/>
                <a:cs typeface="Arial"/>
              </a:rPr>
              <a:t> correlated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measurement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errors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application</a:t>
            </a:r>
            <a:r>
              <a:rPr sz="1800" dirty="0">
                <a:latin typeface="Arial"/>
                <a:cs typeface="Arial"/>
              </a:rPr>
              <a:t> 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small</a:t>
            </a:r>
            <a:r>
              <a:rPr sz="1800" dirty="0">
                <a:latin typeface="Arial"/>
                <a:cs typeface="Arial"/>
              </a:rPr>
              <a:t> area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estimation under benchmark constraints”. </a:t>
            </a:r>
            <a:r>
              <a:rPr sz="1800" i="1" spc="-5" dirty="0">
                <a:latin typeface="Arial"/>
                <a:cs typeface="Arial"/>
              </a:rPr>
              <a:t>Journal </a:t>
            </a:r>
            <a:r>
              <a:rPr sz="1800" i="1" dirty="0">
                <a:latin typeface="Arial"/>
                <a:cs typeface="Arial"/>
              </a:rPr>
              <a:t>of the </a:t>
            </a:r>
            <a:r>
              <a:rPr sz="1800" i="1" spc="-5" dirty="0">
                <a:latin typeface="Arial"/>
                <a:cs typeface="Arial"/>
              </a:rPr>
              <a:t>American Statistical Association</a:t>
            </a:r>
            <a:r>
              <a:rPr sz="1800" spc="-5" dirty="0">
                <a:latin typeface="Arial"/>
                <a:cs typeface="Arial"/>
              </a:rPr>
              <a:t>,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101, (476),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1387-1397</a:t>
            </a:r>
            <a:r>
              <a:rPr sz="1100" spc="-5" dirty="0">
                <a:latin typeface="Calibri"/>
                <a:cs typeface="Calibri"/>
              </a:rPr>
              <a:t>.</a:t>
            </a:r>
            <a:r>
              <a:rPr sz="1800" spc="-5" dirty="0"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 marL="12700" marR="5080" algn="just">
              <a:lnSpc>
                <a:spcPct val="103400"/>
              </a:lnSpc>
              <a:spcBef>
                <a:spcPts val="1530"/>
              </a:spcBef>
            </a:pPr>
            <a:r>
              <a:rPr sz="1800" dirty="0">
                <a:latin typeface="Arial"/>
                <a:cs typeface="Arial"/>
              </a:rPr>
              <a:t>With the </a:t>
            </a:r>
            <a:r>
              <a:rPr sz="1800" spc="-5" dirty="0">
                <a:latin typeface="Arial"/>
                <a:cs typeface="Arial"/>
              </a:rPr>
              <a:t>exception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5 large metropolitan areas, sub-state estimates are produced by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“handbook method” </a:t>
            </a:r>
            <a:r>
              <a:rPr sz="1800" dirty="0">
                <a:latin typeface="Arial"/>
                <a:cs typeface="Arial"/>
              </a:rPr>
              <a:t>(HB) </a:t>
            </a:r>
            <a:r>
              <a:rPr sz="1800" spc="-5" dirty="0">
                <a:latin typeface="Arial"/>
                <a:cs typeface="Arial"/>
              </a:rPr>
              <a:t>(Bureau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Labor </a:t>
            </a:r>
            <a:r>
              <a:rPr sz="1800" dirty="0">
                <a:latin typeface="Arial"/>
                <a:cs typeface="Arial"/>
              </a:rPr>
              <a:t>Statistics </a:t>
            </a:r>
            <a:r>
              <a:rPr sz="1800" spc="-5" dirty="0">
                <a:latin typeface="Arial"/>
                <a:cs typeface="Arial"/>
              </a:rPr>
              <a:t>Handbook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Methods, Chapter </a:t>
            </a:r>
            <a:r>
              <a:rPr sz="1800" dirty="0">
                <a:latin typeface="Arial"/>
                <a:cs typeface="Arial"/>
              </a:rPr>
              <a:t>4.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Measurement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Unemployment in </a:t>
            </a:r>
            <a:r>
              <a:rPr sz="1800" dirty="0">
                <a:latin typeface="Arial"/>
                <a:cs typeface="Arial"/>
              </a:rPr>
              <a:t>States and </a:t>
            </a:r>
            <a:r>
              <a:rPr sz="1800" spc="-5" dirty="0">
                <a:latin typeface="Arial"/>
                <a:cs typeface="Arial"/>
              </a:rPr>
              <a:t>Local </a:t>
            </a:r>
            <a:r>
              <a:rPr sz="1800" dirty="0">
                <a:latin typeface="Arial"/>
                <a:cs typeface="Arial"/>
              </a:rPr>
              <a:t>Areas, </a:t>
            </a:r>
            <a:r>
              <a:rPr sz="1800" i="1" spc="-5" dirty="0">
                <a:latin typeface="Arial"/>
                <a:cs typeface="Arial"/>
                <a:hlinkClick r:id="rId4"/>
              </a:rPr>
              <a:t>www.bls.gov/opub/hom/)</a:t>
            </a:r>
            <a:r>
              <a:rPr sz="1800" spc="-5" dirty="0">
                <a:latin typeface="Arial"/>
                <a:cs typeface="Arial"/>
                <a:hlinkClick r:id="rId4"/>
              </a:rPr>
              <a:t>. </a:t>
            </a:r>
            <a:r>
              <a:rPr sz="1800" spc="-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latter is a non-model based method </a:t>
            </a:r>
            <a:r>
              <a:rPr sz="1800" dirty="0">
                <a:latin typeface="Arial"/>
                <a:cs typeface="Arial"/>
              </a:rPr>
              <a:t>that uses </a:t>
            </a:r>
            <a:r>
              <a:rPr sz="1800" spc="-5" dirty="0">
                <a:latin typeface="Arial"/>
                <a:cs typeface="Arial"/>
              </a:rPr>
              <a:t>local unemployment insurance claims and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payroll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employment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along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synthetic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estimates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various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categories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employment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unemployment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not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covered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local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data.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ensure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consistency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state-wide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model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based </a:t>
            </a:r>
            <a:r>
              <a:rPr sz="1800" dirty="0">
                <a:latin typeface="Arial"/>
                <a:cs typeface="Arial"/>
              </a:rPr>
              <a:t>estimates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sub-state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estimates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ratio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adjusted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model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based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state-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wide totals </a:t>
            </a:r>
            <a:r>
              <a:rPr sz="1800" dirty="0">
                <a:latin typeface="Arial"/>
                <a:cs typeface="Arial"/>
              </a:rPr>
              <a:t>each </a:t>
            </a:r>
            <a:r>
              <a:rPr sz="1800" spc="-5" dirty="0">
                <a:latin typeface="Arial"/>
                <a:cs typeface="Arial"/>
              </a:rPr>
              <a:t>month.</a:t>
            </a:r>
            <a:r>
              <a:rPr sz="1800" dirty="0">
                <a:latin typeface="Arial"/>
                <a:cs typeface="Arial"/>
              </a:rPr>
              <a:t> This </a:t>
            </a:r>
            <a:r>
              <a:rPr sz="1800" spc="-5" dirty="0">
                <a:latin typeface="Arial"/>
                <a:cs typeface="Arial"/>
              </a:rPr>
              <a:t>monthly benchmarking is </a:t>
            </a:r>
            <a:r>
              <a:rPr sz="1800" dirty="0">
                <a:latin typeface="Arial"/>
                <a:cs typeface="Arial"/>
              </a:rPr>
              <a:t>effective </a:t>
            </a:r>
            <a:r>
              <a:rPr sz="1800" spc="-5" dirty="0">
                <a:latin typeface="Arial"/>
                <a:cs typeface="Arial"/>
              </a:rPr>
              <a:t>in </a:t>
            </a:r>
            <a:r>
              <a:rPr sz="1800" dirty="0">
                <a:latin typeface="Arial"/>
                <a:cs typeface="Arial"/>
              </a:rPr>
              <a:t>reducing </a:t>
            </a:r>
            <a:r>
              <a:rPr sz="1800" spc="-5" dirty="0">
                <a:latin typeface="Arial"/>
                <a:cs typeface="Arial"/>
              </a:rPr>
              <a:t>an overall bias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HB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method,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but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it </a:t>
            </a:r>
            <a:r>
              <a:rPr sz="1800" spc="-5" dirty="0">
                <a:latin typeface="Arial"/>
                <a:cs typeface="Arial"/>
              </a:rPr>
              <a:t>does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not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use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local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information.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FF28C0-B56C-442D-B995-DCB1F6FB8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01"/>
    </mc:Choice>
    <mc:Fallback xmlns="">
      <p:transition spd="slow" advTm="9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1586229"/>
            <a:ext cx="9260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Direct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survey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data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total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employment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unemployment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estimates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has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become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available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4500" y="1871217"/>
            <a:ext cx="5000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from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American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Community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Survey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(ACS)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16245" y="1897633"/>
            <a:ext cx="4177665" cy="2838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50"/>
              </a:lnSpc>
            </a:pPr>
            <a:r>
              <a:rPr sz="1800" spc="-5" dirty="0">
                <a:latin typeface="Arial"/>
                <a:cs typeface="Arial"/>
              </a:rPr>
              <a:t>an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annual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basis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areas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1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least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2181098"/>
            <a:ext cx="1830070" cy="2641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50"/>
              </a:lnSpc>
            </a:pPr>
            <a:r>
              <a:rPr sz="1800" spc="-5" dirty="0">
                <a:latin typeface="Arial"/>
                <a:cs typeface="Arial"/>
              </a:rPr>
              <a:t>65,000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population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25370" y="2154682"/>
            <a:ext cx="407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3077" y="2181098"/>
            <a:ext cx="5160010" cy="26416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50"/>
              </a:lnSpc>
            </a:pPr>
            <a:r>
              <a:rPr sz="1800" spc="-5" dirty="0">
                <a:latin typeface="Arial"/>
                <a:cs typeface="Arial"/>
              </a:rPr>
              <a:t>5-year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estimates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areas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smaller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populations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30133" y="2154682"/>
            <a:ext cx="89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2924683"/>
            <a:ext cx="9263380" cy="29533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6985" algn="just">
              <a:lnSpc>
                <a:spcPct val="103600"/>
              </a:lnSpc>
              <a:spcBef>
                <a:spcPts val="20"/>
              </a:spcBef>
            </a:pPr>
            <a:r>
              <a:rPr sz="1800" spc="-5" dirty="0">
                <a:latin typeface="Arial"/>
                <a:cs typeface="Arial"/>
              </a:rPr>
              <a:t>While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employment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unemployment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definitions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ACS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similar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labor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force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concepts used by </a:t>
            </a:r>
            <a:r>
              <a:rPr sz="1800" dirty="0">
                <a:latin typeface="Arial"/>
                <a:cs typeface="Arial"/>
              </a:rPr>
              <a:t>the CPS there are systematic </a:t>
            </a:r>
            <a:r>
              <a:rPr sz="1800" spc="-5" dirty="0">
                <a:latin typeface="Arial"/>
                <a:cs typeface="Arial"/>
              </a:rPr>
              <a:t>differences 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level estimates </a:t>
            </a:r>
            <a:r>
              <a:rPr sz="1800" dirty="0">
                <a:latin typeface="Arial"/>
                <a:cs typeface="Arial"/>
              </a:rPr>
              <a:t>from the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two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surveys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high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levels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aggregation that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cannot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explained by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sampling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error.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 marR="5080" algn="just">
              <a:lnSpc>
                <a:spcPct val="96000"/>
              </a:lnSpc>
              <a:spcBef>
                <a:spcPts val="1675"/>
              </a:spcBef>
            </a:pPr>
            <a:r>
              <a:rPr sz="1800" spc="-5" dirty="0">
                <a:latin typeface="Arial"/>
                <a:cs typeface="Arial"/>
              </a:rPr>
              <a:t>The geographic distributions </a:t>
            </a:r>
            <a:r>
              <a:rPr sz="1800" dirty="0">
                <a:latin typeface="Arial"/>
                <a:cs typeface="Arial"/>
              </a:rPr>
              <a:t>of the ACS </a:t>
            </a:r>
            <a:r>
              <a:rPr sz="1800" spc="-5" dirty="0">
                <a:latin typeface="Arial"/>
                <a:cs typeface="Arial"/>
              </a:rPr>
              <a:t>labor </a:t>
            </a:r>
            <a:r>
              <a:rPr sz="1800" dirty="0">
                <a:latin typeface="Arial"/>
                <a:cs typeface="Arial"/>
              </a:rPr>
              <a:t>force </a:t>
            </a:r>
            <a:r>
              <a:rPr sz="1800" spc="-5" dirty="0">
                <a:latin typeface="Arial"/>
                <a:cs typeface="Arial"/>
              </a:rPr>
              <a:t>estimates, however, appear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be </a:t>
            </a:r>
            <a:r>
              <a:rPr sz="1800" dirty="0">
                <a:latin typeface="Arial"/>
                <a:cs typeface="Arial"/>
              </a:rPr>
              <a:t>very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close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CPS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distributions.</a:t>
            </a:r>
            <a:r>
              <a:rPr sz="1800" spc="4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further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reduce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bias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HB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Sverchkov 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Tiller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(2016)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proposed adding a second </a:t>
            </a:r>
            <a:r>
              <a:rPr sz="1800" dirty="0">
                <a:latin typeface="Arial"/>
                <a:cs typeface="Arial"/>
              </a:rPr>
              <a:t>type of </a:t>
            </a:r>
            <a:r>
              <a:rPr sz="1800" spc="-5" dirty="0">
                <a:latin typeface="Arial"/>
                <a:cs typeface="Arial"/>
              </a:rPr>
              <a:t>benchmarking constraint that requires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HB </a:t>
            </a:r>
            <a:r>
              <a:rPr sz="1800" dirty="0">
                <a:latin typeface="Arial"/>
                <a:cs typeface="Arial"/>
              </a:rPr>
              <a:t>to satisfy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simultaneously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annual or multi-year </a:t>
            </a:r>
            <a:r>
              <a:rPr sz="1800" dirty="0">
                <a:latin typeface="Arial"/>
                <a:cs typeface="Arial"/>
              </a:rPr>
              <a:t>ACS </a:t>
            </a:r>
            <a:r>
              <a:rPr sz="1800" spc="-5" dirty="0">
                <a:latin typeface="Arial"/>
                <a:cs typeface="Arial"/>
              </a:rPr>
              <a:t>distribution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employment </a:t>
            </a:r>
            <a:r>
              <a:rPr sz="180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unemployment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across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areas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within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monthly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constraints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State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model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more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specific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details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see Pfeffermann,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Sverchkov,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Tiller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5" dirty="0">
                <a:latin typeface="Arial"/>
                <a:cs typeface="Arial"/>
              </a:rPr>
              <a:t> Liu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(2020)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B6F0F5-186D-496A-97D7-0C1FB9B55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24"/>
    </mc:Choice>
    <mc:Fallback xmlns="">
      <p:transition spd="slow" advTm="109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319277"/>
            <a:ext cx="9402445" cy="340042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975"/>
              </a:spcBef>
            </a:pPr>
            <a:r>
              <a:rPr sz="1800" b="1" spc="-5" dirty="0">
                <a:latin typeface="Arial"/>
                <a:cs typeface="Arial"/>
              </a:rPr>
              <a:t>Calibration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on</a:t>
            </a:r>
            <a:r>
              <a:rPr sz="1800" b="1" spc="-5" dirty="0">
                <a:latin typeface="Arial"/>
                <a:cs typeface="Arial"/>
              </a:rPr>
              <a:t> partly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known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counts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frequency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tables</a:t>
            </a:r>
            <a:r>
              <a:rPr sz="1800" b="1" dirty="0">
                <a:latin typeface="Arial"/>
                <a:cs typeface="Arial"/>
              </a:rPr>
              <a:t> with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application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to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real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data.</a:t>
            </a:r>
            <a:endParaRPr sz="1800">
              <a:latin typeface="Arial"/>
              <a:cs typeface="Arial"/>
            </a:endParaRPr>
          </a:p>
          <a:p>
            <a:pPr marL="11430" algn="ctr">
              <a:lnSpc>
                <a:spcPct val="100000"/>
              </a:lnSpc>
              <a:spcBef>
                <a:spcPts val="880"/>
              </a:spcBef>
            </a:pPr>
            <a:r>
              <a:rPr sz="1800" b="1" spc="-5" dirty="0">
                <a:latin typeface="Arial"/>
                <a:cs typeface="Arial"/>
              </a:rPr>
              <a:t>Example. Two-dimension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case</a:t>
            </a:r>
            <a:endParaRPr sz="1800">
              <a:latin typeface="Arial"/>
              <a:cs typeface="Arial"/>
            </a:endParaRPr>
          </a:p>
          <a:p>
            <a:pPr marL="88900" marR="68580">
              <a:lnSpc>
                <a:spcPct val="111200"/>
              </a:lnSpc>
              <a:spcBef>
                <a:spcPts val="325"/>
              </a:spcBef>
              <a:tabLst>
                <a:tab pos="580390" algn="l"/>
                <a:tab pos="3672204" algn="l"/>
              </a:tabLst>
            </a:pPr>
            <a:r>
              <a:rPr sz="1800" spc="-5" dirty="0">
                <a:latin typeface="Arial"/>
                <a:cs typeface="Arial"/>
              </a:rPr>
              <a:t>Let	</a:t>
            </a:r>
            <a:r>
              <a:rPr sz="2500" i="1" spc="-25" dirty="0">
                <a:latin typeface="Times New Roman"/>
                <a:cs typeface="Times New Roman"/>
              </a:rPr>
              <a:t>n</a:t>
            </a:r>
            <a:r>
              <a:rPr sz="2175" i="1" spc="-37" baseline="-24904" dirty="0">
                <a:latin typeface="Times New Roman"/>
                <a:cs typeface="Times New Roman"/>
              </a:rPr>
              <a:t>rc</a:t>
            </a:r>
            <a:r>
              <a:rPr sz="2175" i="1" spc="-202" baseline="-2490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40" dirty="0">
                <a:latin typeface="Times New Roman"/>
                <a:cs typeface="Times New Roman"/>
              </a:rPr>
              <a:t> </a:t>
            </a:r>
            <a:r>
              <a:rPr sz="2500" i="1" dirty="0">
                <a:latin typeface="Times New Roman"/>
                <a:cs typeface="Times New Roman"/>
              </a:rPr>
              <a:t>r</a:t>
            </a:r>
            <a:r>
              <a:rPr sz="2500" i="1" spc="-50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</a:t>
            </a:r>
            <a:r>
              <a:rPr sz="2500" spc="-365" dirty="0">
                <a:latin typeface="Times New Roman"/>
                <a:cs typeface="Times New Roman"/>
              </a:rPr>
              <a:t> </a:t>
            </a:r>
            <a:r>
              <a:rPr sz="2500" spc="-45" dirty="0">
                <a:latin typeface="Times New Roman"/>
                <a:cs typeface="Times New Roman"/>
              </a:rPr>
              <a:t>1,...,</a:t>
            </a:r>
            <a:r>
              <a:rPr sz="2500" spc="-335" dirty="0">
                <a:latin typeface="Times New Roman"/>
                <a:cs typeface="Times New Roman"/>
              </a:rPr>
              <a:t> </a:t>
            </a:r>
            <a:r>
              <a:rPr sz="2500" i="1" spc="-15" dirty="0">
                <a:latin typeface="Times New Roman"/>
                <a:cs typeface="Times New Roman"/>
              </a:rPr>
              <a:t>R</a:t>
            </a:r>
            <a:r>
              <a:rPr sz="2500" spc="-15" dirty="0">
                <a:latin typeface="Times New Roman"/>
                <a:cs typeface="Times New Roman"/>
              </a:rPr>
              <a:t>,</a:t>
            </a:r>
            <a:r>
              <a:rPr sz="2500" spc="240" dirty="0">
                <a:latin typeface="Times New Roman"/>
                <a:cs typeface="Times New Roman"/>
              </a:rPr>
              <a:t> </a:t>
            </a:r>
            <a:r>
              <a:rPr sz="2500" spc="-35" dirty="0">
                <a:latin typeface="Times New Roman"/>
                <a:cs typeface="Times New Roman"/>
              </a:rPr>
              <a:t>c=1,...,C	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true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(unknown)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numbers</a:t>
            </a:r>
            <a:r>
              <a:rPr sz="1800" spc="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counts</a:t>
            </a:r>
            <a:r>
              <a:rPr sz="1800" spc="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row</a:t>
            </a:r>
            <a:r>
              <a:rPr sz="1800" spc="310" dirty="0">
                <a:latin typeface="Arial"/>
                <a:cs typeface="Arial"/>
              </a:rPr>
              <a:t> </a:t>
            </a:r>
            <a:r>
              <a:rPr sz="2350" i="1" spc="-45" dirty="0">
                <a:latin typeface="Times New Roman"/>
                <a:cs typeface="Times New Roman"/>
              </a:rPr>
              <a:t>r</a:t>
            </a:r>
            <a:r>
              <a:rPr sz="2350" i="1" spc="26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2700" spc="-7" baseline="1543" dirty="0">
                <a:latin typeface="Arial"/>
                <a:cs typeface="Arial"/>
              </a:rPr>
              <a:t>column</a:t>
            </a:r>
            <a:r>
              <a:rPr sz="2700" spc="202" baseline="1543" dirty="0">
                <a:latin typeface="Arial"/>
                <a:cs typeface="Arial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c</a:t>
            </a:r>
            <a:r>
              <a:rPr sz="2400" i="1" spc="50" dirty="0">
                <a:latin typeface="Times New Roman"/>
                <a:cs typeface="Times New Roman"/>
              </a:rPr>
              <a:t> </a:t>
            </a:r>
            <a:r>
              <a:rPr sz="2700" spc="-7" baseline="1543" dirty="0">
                <a:latin typeface="Arial"/>
                <a:cs typeface="Arial"/>
              </a:rPr>
              <a:t>and</a:t>
            </a:r>
            <a:r>
              <a:rPr sz="2700" spc="217" baseline="1543" dirty="0">
                <a:latin typeface="Arial"/>
                <a:cs typeface="Arial"/>
              </a:rPr>
              <a:t> </a:t>
            </a:r>
            <a:r>
              <a:rPr sz="3675" i="1" spc="30" baseline="1133" dirty="0">
                <a:latin typeface="Times New Roman"/>
                <a:cs typeface="Times New Roman"/>
              </a:rPr>
              <a:t>d</a:t>
            </a:r>
            <a:r>
              <a:rPr sz="2100" i="1" spc="30" baseline="-23809" dirty="0">
                <a:latin typeface="Times New Roman"/>
                <a:cs typeface="Times New Roman"/>
              </a:rPr>
              <a:t>rc</a:t>
            </a:r>
            <a:r>
              <a:rPr sz="2100" i="1" spc="52" baseline="-23809" dirty="0">
                <a:latin typeface="Times New Roman"/>
                <a:cs typeface="Times New Roman"/>
              </a:rPr>
              <a:t> </a:t>
            </a:r>
            <a:r>
              <a:rPr sz="2700" spc="-7" baseline="1543" dirty="0">
                <a:latin typeface="Arial"/>
                <a:cs typeface="Arial"/>
              </a:rPr>
              <a:t>be</a:t>
            </a:r>
            <a:r>
              <a:rPr sz="2700" spc="-15" baseline="1543" dirty="0">
                <a:latin typeface="Arial"/>
                <a:cs typeface="Arial"/>
              </a:rPr>
              <a:t> </a:t>
            </a:r>
            <a:r>
              <a:rPr sz="2700" spc="-7" baseline="1543" dirty="0">
                <a:latin typeface="Arial"/>
                <a:cs typeface="Arial"/>
              </a:rPr>
              <a:t>their</a:t>
            </a:r>
            <a:r>
              <a:rPr sz="2700" baseline="1543" dirty="0">
                <a:latin typeface="Arial"/>
                <a:cs typeface="Arial"/>
              </a:rPr>
              <a:t> estimates.</a:t>
            </a:r>
            <a:endParaRPr sz="2700" baseline="1543">
              <a:latin typeface="Arial"/>
              <a:cs typeface="Arial"/>
            </a:endParaRPr>
          </a:p>
          <a:p>
            <a:pPr marL="88900" marR="67310">
              <a:lnSpc>
                <a:spcPts val="4050"/>
              </a:lnSpc>
              <a:spcBef>
                <a:spcPts val="270"/>
              </a:spcBef>
            </a:pPr>
            <a:r>
              <a:rPr sz="1800" dirty="0">
                <a:latin typeface="Arial"/>
                <a:cs typeface="Arial"/>
              </a:rPr>
              <a:t>First,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assume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that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true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row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2500" i="1" spc="-25" dirty="0">
                <a:latin typeface="Times New Roman"/>
                <a:cs typeface="Times New Roman"/>
              </a:rPr>
              <a:t>T</a:t>
            </a:r>
            <a:r>
              <a:rPr sz="2175" spc="-37" baseline="-24904" dirty="0">
                <a:latin typeface="Times New Roman"/>
                <a:cs typeface="Times New Roman"/>
              </a:rPr>
              <a:t>1</a:t>
            </a:r>
            <a:r>
              <a:rPr sz="2500" spc="-25" dirty="0">
                <a:latin typeface="Times New Roman"/>
                <a:cs typeface="Times New Roman"/>
              </a:rPr>
              <a:t>,...,</a:t>
            </a:r>
            <a:r>
              <a:rPr sz="2500" i="1" spc="-25" dirty="0">
                <a:latin typeface="Times New Roman"/>
                <a:cs typeface="Times New Roman"/>
              </a:rPr>
              <a:t>T</a:t>
            </a:r>
            <a:r>
              <a:rPr sz="2175" i="1" spc="-37" baseline="-24904" dirty="0">
                <a:latin typeface="Times New Roman"/>
                <a:cs typeface="Times New Roman"/>
              </a:rPr>
              <a:t>R</a:t>
            </a:r>
            <a:r>
              <a:rPr sz="2175" i="1" spc="-240" baseline="-2490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column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totals,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2500" i="1" spc="-5" dirty="0">
                <a:latin typeface="Times New Roman"/>
                <a:cs typeface="Times New Roman"/>
              </a:rPr>
              <a:t>T</a:t>
            </a:r>
            <a:r>
              <a:rPr sz="2175" i="1" spc="-7" baseline="-24904" dirty="0">
                <a:latin typeface="Times New Roman"/>
                <a:cs typeface="Times New Roman"/>
              </a:rPr>
              <a:t>R</a:t>
            </a:r>
            <a:r>
              <a:rPr sz="2175" spc="-7" baseline="-24904" dirty="0">
                <a:latin typeface="Symbol"/>
                <a:cs typeface="Symbol"/>
              </a:rPr>
              <a:t></a:t>
            </a:r>
            <a:r>
              <a:rPr sz="2175" spc="-7" baseline="-24904" dirty="0">
                <a:latin typeface="Times New Roman"/>
                <a:cs typeface="Times New Roman"/>
              </a:rPr>
              <a:t>1</a:t>
            </a:r>
            <a:r>
              <a:rPr sz="2500" spc="-5" dirty="0">
                <a:latin typeface="Times New Roman"/>
                <a:cs typeface="Times New Roman"/>
              </a:rPr>
              <a:t>,...,</a:t>
            </a:r>
            <a:r>
              <a:rPr sz="2500" i="1" spc="-5" dirty="0">
                <a:latin typeface="Times New Roman"/>
                <a:cs typeface="Times New Roman"/>
              </a:rPr>
              <a:t>T</a:t>
            </a:r>
            <a:r>
              <a:rPr sz="2175" i="1" spc="-7" baseline="-24904" dirty="0">
                <a:latin typeface="Times New Roman"/>
                <a:cs typeface="Times New Roman"/>
              </a:rPr>
              <a:t>R</a:t>
            </a:r>
            <a:r>
              <a:rPr sz="2175" spc="-7" baseline="-24904" dirty="0">
                <a:latin typeface="Symbol"/>
                <a:cs typeface="Symbol"/>
              </a:rPr>
              <a:t></a:t>
            </a:r>
            <a:r>
              <a:rPr sz="2175" i="1" spc="-7" baseline="-24904" dirty="0">
                <a:latin typeface="Times New Roman"/>
                <a:cs typeface="Times New Roman"/>
              </a:rPr>
              <a:t>C</a:t>
            </a:r>
            <a:r>
              <a:rPr sz="2175" i="1" spc="-112" baseline="-2490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known.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Let</a:t>
            </a:r>
            <a:r>
              <a:rPr sz="1800" spc="285" dirty="0">
                <a:latin typeface="Arial"/>
                <a:cs typeface="Arial"/>
              </a:rPr>
              <a:t> </a:t>
            </a:r>
            <a:r>
              <a:rPr sz="2450" b="1" spc="40" dirty="0">
                <a:latin typeface="Times New Roman"/>
                <a:cs typeface="Times New Roman"/>
              </a:rPr>
              <a:t>T</a:t>
            </a:r>
            <a:r>
              <a:rPr sz="2450" b="1" spc="-125" dirty="0">
                <a:latin typeface="Times New Roman"/>
                <a:cs typeface="Times New Roman"/>
              </a:rPr>
              <a:t> </a:t>
            </a:r>
            <a:r>
              <a:rPr sz="2450" spc="30" dirty="0">
                <a:latin typeface="Symbol"/>
                <a:cs typeface="Symbol"/>
              </a:rPr>
              <a:t></a:t>
            </a:r>
            <a:r>
              <a:rPr sz="2450" spc="-155" dirty="0">
                <a:latin typeface="Times New Roman"/>
                <a:cs typeface="Times New Roman"/>
              </a:rPr>
              <a:t> </a:t>
            </a:r>
            <a:r>
              <a:rPr sz="2450" spc="5" dirty="0">
                <a:latin typeface="Times New Roman"/>
                <a:cs typeface="Times New Roman"/>
              </a:rPr>
              <a:t>(</a:t>
            </a:r>
            <a:r>
              <a:rPr sz="2450" i="1" spc="5" dirty="0">
                <a:latin typeface="Times New Roman"/>
                <a:cs typeface="Times New Roman"/>
              </a:rPr>
              <a:t>T</a:t>
            </a:r>
            <a:r>
              <a:rPr sz="2100" spc="7" baseline="-23809" dirty="0">
                <a:latin typeface="Times New Roman"/>
                <a:cs typeface="Times New Roman"/>
              </a:rPr>
              <a:t>1</a:t>
            </a:r>
            <a:r>
              <a:rPr sz="2450" spc="5" dirty="0">
                <a:latin typeface="Times New Roman"/>
                <a:cs typeface="Times New Roman"/>
              </a:rPr>
              <a:t>,...,</a:t>
            </a:r>
            <a:r>
              <a:rPr sz="2450" i="1" spc="5" dirty="0">
                <a:latin typeface="Times New Roman"/>
                <a:cs typeface="Times New Roman"/>
              </a:rPr>
              <a:t>T</a:t>
            </a:r>
            <a:r>
              <a:rPr sz="2100" i="1" spc="7" baseline="-23809" dirty="0">
                <a:latin typeface="Times New Roman"/>
                <a:cs typeface="Times New Roman"/>
              </a:rPr>
              <a:t>R</a:t>
            </a:r>
            <a:r>
              <a:rPr sz="2100" spc="7" baseline="-23809" dirty="0">
                <a:latin typeface="Symbol"/>
                <a:cs typeface="Symbol"/>
              </a:rPr>
              <a:t></a:t>
            </a:r>
            <a:r>
              <a:rPr sz="2100" i="1" spc="7" baseline="-23809" dirty="0">
                <a:latin typeface="Times New Roman"/>
                <a:cs typeface="Times New Roman"/>
              </a:rPr>
              <a:t>C</a:t>
            </a:r>
            <a:r>
              <a:rPr sz="2100" i="1" spc="-37" baseline="-23809" dirty="0">
                <a:latin typeface="Times New Roman"/>
                <a:cs typeface="Times New Roman"/>
              </a:rPr>
              <a:t> </a:t>
            </a:r>
            <a:r>
              <a:rPr sz="2450" spc="85" dirty="0">
                <a:latin typeface="Times New Roman"/>
                <a:cs typeface="Times New Roman"/>
              </a:rPr>
              <a:t>)</a:t>
            </a:r>
            <a:r>
              <a:rPr sz="1800" spc="85" dirty="0">
                <a:latin typeface="Arial"/>
                <a:cs typeface="Arial"/>
              </a:rPr>
              <a:t>.</a:t>
            </a:r>
            <a:r>
              <a:rPr sz="1800" spc="1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1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each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2400" spc="85" dirty="0">
                <a:latin typeface="Times New Roman"/>
                <a:cs typeface="Times New Roman"/>
              </a:rPr>
              <a:t>(</a:t>
            </a:r>
            <a:r>
              <a:rPr sz="2400" i="1" spc="85" dirty="0">
                <a:latin typeface="Times New Roman"/>
                <a:cs typeface="Times New Roman"/>
              </a:rPr>
              <a:t>r</a:t>
            </a:r>
            <a:r>
              <a:rPr sz="2400" spc="85" dirty="0">
                <a:latin typeface="Times New Roman"/>
                <a:cs typeface="Times New Roman"/>
              </a:rPr>
              <a:t>,</a:t>
            </a:r>
            <a:r>
              <a:rPr sz="2400" i="1" spc="85" dirty="0">
                <a:latin typeface="Times New Roman"/>
                <a:cs typeface="Times New Roman"/>
              </a:rPr>
              <a:t>c</a:t>
            </a:r>
            <a:r>
              <a:rPr sz="2400" spc="85" dirty="0">
                <a:latin typeface="Times New Roman"/>
                <a:cs typeface="Times New Roman"/>
              </a:rPr>
              <a:t>)</a:t>
            </a:r>
            <a:r>
              <a:rPr sz="2400" spc="23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define</a:t>
            </a:r>
            <a:r>
              <a:rPr sz="1800" spc="1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vector</a:t>
            </a:r>
            <a:r>
              <a:rPr sz="1800" spc="275" dirty="0">
                <a:latin typeface="Arial"/>
                <a:cs typeface="Arial"/>
              </a:rPr>
              <a:t> </a:t>
            </a:r>
            <a:r>
              <a:rPr sz="2450" b="1" spc="40" dirty="0">
                <a:latin typeface="Times New Roman"/>
                <a:cs typeface="Times New Roman"/>
              </a:rPr>
              <a:t>x</a:t>
            </a:r>
            <a:r>
              <a:rPr sz="2100" i="1" spc="60" baseline="-23809" dirty="0">
                <a:latin typeface="Times New Roman"/>
                <a:cs typeface="Times New Roman"/>
              </a:rPr>
              <a:t>rc </a:t>
            </a:r>
            <a:r>
              <a:rPr sz="2100" i="1" spc="82" baseline="-23809" dirty="0">
                <a:latin typeface="Times New Roman"/>
                <a:cs typeface="Times New Roman"/>
              </a:rPr>
              <a:t> </a:t>
            </a:r>
            <a:r>
              <a:rPr sz="2450" spc="25" dirty="0">
                <a:latin typeface="Symbol"/>
                <a:cs typeface="Symbol"/>
              </a:rPr>
              <a:t></a:t>
            </a:r>
            <a:r>
              <a:rPr sz="2450" spc="-155" dirty="0">
                <a:latin typeface="Times New Roman"/>
                <a:cs typeface="Times New Roman"/>
              </a:rPr>
              <a:t> </a:t>
            </a:r>
            <a:r>
              <a:rPr sz="2450" spc="40" dirty="0">
                <a:latin typeface="Times New Roman"/>
                <a:cs typeface="Times New Roman"/>
              </a:rPr>
              <a:t>(</a:t>
            </a:r>
            <a:r>
              <a:rPr sz="2450" i="1" spc="40" dirty="0">
                <a:latin typeface="Times New Roman"/>
                <a:cs typeface="Times New Roman"/>
              </a:rPr>
              <a:t>x</a:t>
            </a:r>
            <a:r>
              <a:rPr sz="2100" i="1" spc="60" baseline="-23809" dirty="0">
                <a:latin typeface="Times New Roman"/>
                <a:cs typeface="Times New Roman"/>
              </a:rPr>
              <a:t>rc</a:t>
            </a:r>
            <a:r>
              <a:rPr sz="2100" spc="60" baseline="-23809" dirty="0">
                <a:latin typeface="Times New Roman"/>
                <a:cs typeface="Times New Roman"/>
              </a:rPr>
              <a:t>1</a:t>
            </a:r>
            <a:r>
              <a:rPr sz="2450" spc="40" dirty="0">
                <a:latin typeface="Times New Roman"/>
                <a:cs typeface="Times New Roman"/>
              </a:rPr>
              <a:t>,...,</a:t>
            </a:r>
            <a:r>
              <a:rPr sz="2450" spc="-260" dirty="0">
                <a:latin typeface="Times New Roman"/>
                <a:cs typeface="Times New Roman"/>
              </a:rPr>
              <a:t> </a:t>
            </a:r>
            <a:r>
              <a:rPr sz="2450" i="1" spc="20" dirty="0">
                <a:latin typeface="Times New Roman"/>
                <a:cs typeface="Times New Roman"/>
              </a:rPr>
              <a:t>x</a:t>
            </a:r>
            <a:r>
              <a:rPr sz="2100" i="1" spc="30" baseline="-23809" dirty="0">
                <a:latin typeface="Times New Roman"/>
                <a:cs typeface="Times New Roman"/>
              </a:rPr>
              <a:t>rcR</a:t>
            </a:r>
            <a:r>
              <a:rPr sz="2100" spc="30" baseline="-23809" dirty="0">
                <a:latin typeface="Symbol"/>
                <a:cs typeface="Symbol"/>
              </a:rPr>
              <a:t></a:t>
            </a:r>
            <a:r>
              <a:rPr sz="2100" i="1" spc="30" baseline="-23809" dirty="0">
                <a:latin typeface="Times New Roman"/>
                <a:cs typeface="Times New Roman"/>
              </a:rPr>
              <a:t>C</a:t>
            </a:r>
            <a:r>
              <a:rPr sz="2100" i="1" spc="-22" baseline="-23809" dirty="0">
                <a:latin typeface="Times New Roman"/>
                <a:cs typeface="Times New Roman"/>
              </a:rPr>
              <a:t> </a:t>
            </a:r>
            <a:r>
              <a:rPr sz="2450" spc="95" dirty="0">
                <a:latin typeface="Times New Roman"/>
                <a:cs typeface="Times New Roman"/>
              </a:rPr>
              <a:t>)</a:t>
            </a:r>
            <a:r>
              <a:rPr sz="1800" spc="95" dirty="0">
                <a:latin typeface="Arial"/>
                <a:cs typeface="Arial"/>
              </a:rPr>
              <a:t>,</a:t>
            </a:r>
            <a:r>
              <a:rPr sz="1800" spc="420" dirty="0">
                <a:latin typeface="Arial"/>
                <a:cs typeface="Arial"/>
              </a:rPr>
              <a:t> </a:t>
            </a:r>
            <a:r>
              <a:rPr sz="2450" i="1" spc="10" dirty="0">
                <a:latin typeface="Times New Roman"/>
                <a:cs typeface="Times New Roman"/>
              </a:rPr>
              <a:t>x</a:t>
            </a:r>
            <a:r>
              <a:rPr sz="2100" i="1" spc="15" baseline="-23809" dirty="0">
                <a:latin typeface="Times New Roman"/>
                <a:cs typeface="Times New Roman"/>
              </a:rPr>
              <a:t>rci </a:t>
            </a:r>
            <a:r>
              <a:rPr sz="2100" i="1" spc="187" baseline="-23809" dirty="0">
                <a:latin typeface="Times New Roman"/>
                <a:cs typeface="Times New Roman"/>
              </a:rPr>
              <a:t> </a:t>
            </a:r>
            <a:r>
              <a:rPr sz="2450" spc="30" dirty="0">
                <a:latin typeface="Symbol"/>
                <a:cs typeface="Symbol"/>
              </a:rPr>
              <a:t></a:t>
            </a:r>
            <a:r>
              <a:rPr sz="2450" spc="-325" dirty="0">
                <a:latin typeface="Times New Roman"/>
                <a:cs typeface="Times New Roman"/>
              </a:rPr>
              <a:t> </a:t>
            </a:r>
            <a:r>
              <a:rPr sz="2450" spc="25" dirty="0">
                <a:latin typeface="Times New Roman"/>
                <a:cs typeface="Times New Roman"/>
              </a:rPr>
              <a:t>1</a:t>
            </a:r>
            <a:r>
              <a:rPr sz="245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if</a:t>
            </a:r>
            <a:endParaRPr sz="1800">
              <a:latin typeface="Arial"/>
              <a:cs typeface="Arial"/>
            </a:endParaRPr>
          </a:p>
          <a:p>
            <a:pPr marL="99060">
              <a:lnSpc>
                <a:spcPts val="2790"/>
              </a:lnSpc>
            </a:pPr>
            <a:r>
              <a:rPr sz="2400" i="1" spc="10" dirty="0">
                <a:latin typeface="Times New Roman"/>
                <a:cs typeface="Times New Roman"/>
              </a:rPr>
              <a:t>i</a:t>
            </a:r>
            <a:r>
              <a:rPr sz="2400" i="1" spc="3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Symbol"/>
                <a:cs typeface="Symbol"/>
              </a:rPr>
              <a:t>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i="1" spc="15" dirty="0">
                <a:latin typeface="Times New Roman"/>
                <a:cs typeface="Times New Roman"/>
              </a:rPr>
              <a:t>r</a:t>
            </a:r>
            <a:r>
              <a:rPr sz="2400" i="1" spc="-4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2400" i="1" spc="15" dirty="0">
                <a:latin typeface="Times New Roman"/>
                <a:cs typeface="Times New Roman"/>
              </a:rPr>
              <a:t>i </a:t>
            </a:r>
            <a:r>
              <a:rPr sz="2400" spc="35" dirty="0">
                <a:latin typeface="Symbol"/>
                <a:cs typeface="Symbol"/>
              </a:rPr>
              <a:t></a:t>
            </a:r>
            <a:r>
              <a:rPr sz="2400" spc="15" dirty="0">
                <a:latin typeface="Times New Roman"/>
                <a:cs typeface="Times New Roman"/>
              </a:rPr>
              <a:t> </a:t>
            </a:r>
            <a:r>
              <a:rPr sz="2400" i="1" spc="40" dirty="0">
                <a:latin typeface="Times New Roman"/>
                <a:cs typeface="Times New Roman"/>
              </a:rPr>
              <a:t>R</a:t>
            </a:r>
            <a:r>
              <a:rPr sz="2400" i="1" spc="-145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Symbol"/>
                <a:cs typeface="Symbol"/>
              </a:rPr>
              <a:t></a:t>
            </a:r>
            <a:r>
              <a:rPr sz="2400" spc="-185" dirty="0">
                <a:latin typeface="Times New Roman"/>
                <a:cs typeface="Times New Roman"/>
              </a:rPr>
              <a:t> </a:t>
            </a:r>
            <a:r>
              <a:rPr sz="2400" i="1" spc="30" dirty="0">
                <a:latin typeface="Times New Roman"/>
                <a:cs typeface="Times New Roman"/>
              </a:rPr>
              <a:t>c</a:t>
            </a:r>
            <a:r>
              <a:rPr sz="2400" i="1" spc="-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0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otherwise,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so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2350" b="1" spc="65" dirty="0">
                <a:latin typeface="Times New Roman"/>
                <a:cs typeface="Times New Roman"/>
              </a:rPr>
              <a:t>x</a:t>
            </a:r>
            <a:r>
              <a:rPr sz="2025" i="1" spc="97" baseline="-24691" dirty="0">
                <a:latin typeface="Times New Roman"/>
                <a:cs typeface="Times New Roman"/>
              </a:rPr>
              <a:t>rc </a:t>
            </a:r>
            <a:r>
              <a:rPr sz="2025" i="1" spc="120" baseline="-24691" dirty="0">
                <a:latin typeface="Times New Roman"/>
                <a:cs typeface="Times New Roman"/>
              </a:rPr>
              <a:t> </a:t>
            </a:r>
            <a:r>
              <a:rPr sz="2350" spc="30" dirty="0">
                <a:latin typeface="Symbol"/>
                <a:cs typeface="Symbol"/>
              </a:rPr>
              <a:t></a:t>
            </a:r>
            <a:r>
              <a:rPr sz="2350" spc="-80" dirty="0">
                <a:latin typeface="Times New Roman"/>
                <a:cs typeface="Times New Roman"/>
              </a:rPr>
              <a:t> </a:t>
            </a:r>
            <a:r>
              <a:rPr sz="2350" spc="35" dirty="0">
                <a:latin typeface="Times New Roman"/>
                <a:cs typeface="Times New Roman"/>
              </a:rPr>
              <a:t>(0,...,0,1,</a:t>
            </a:r>
            <a:r>
              <a:rPr sz="2350" spc="-215" dirty="0">
                <a:latin typeface="Times New Roman"/>
                <a:cs typeface="Times New Roman"/>
              </a:rPr>
              <a:t> </a:t>
            </a:r>
            <a:r>
              <a:rPr sz="2350" spc="50" dirty="0">
                <a:latin typeface="Times New Roman"/>
                <a:cs typeface="Times New Roman"/>
              </a:rPr>
              <a:t>0,...,0</a:t>
            </a:r>
            <a:r>
              <a:rPr sz="2350" spc="-245" dirty="0">
                <a:latin typeface="Times New Roman"/>
                <a:cs typeface="Times New Roman"/>
              </a:rPr>
              <a:t> </a:t>
            </a:r>
            <a:r>
              <a:rPr sz="2350" spc="50" dirty="0">
                <a:latin typeface="Times New Roman"/>
                <a:cs typeface="Times New Roman"/>
              </a:rPr>
              <a:t>,0,...,0,1,</a:t>
            </a:r>
            <a:r>
              <a:rPr sz="2350" spc="-175" dirty="0">
                <a:latin typeface="Times New Roman"/>
                <a:cs typeface="Times New Roman"/>
              </a:rPr>
              <a:t> </a:t>
            </a:r>
            <a:r>
              <a:rPr sz="2350" spc="85" dirty="0">
                <a:latin typeface="Times New Roman"/>
                <a:cs typeface="Times New Roman"/>
              </a:rPr>
              <a:t>0,...,0)</a:t>
            </a:r>
            <a:r>
              <a:rPr sz="1800" spc="85" dirty="0">
                <a:latin typeface="Arial"/>
                <a:cs typeface="Arial"/>
              </a:rPr>
              <a:t>.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Then</a:t>
            </a:r>
            <a:endParaRPr sz="1800">
              <a:latin typeface="Arial"/>
              <a:cs typeface="Arial"/>
            </a:endParaRPr>
          </a:p>
          <a:p>
            <a:pPr marL="4838700">
              <a:lnSpc>
                <a:spcPct val="100000"/>
              </a:lnSpc>
              <a:spcBef>
                <a:spcPts val="775"/>
              </a:spcBef>
              <a:tabLst>
                <a:tab pos="5880735" algn="l"/>
                <a:tab pos="6764020" algn="l"/>
                <a:tab pos="7799070" algn="l"/>
              </a:tabLst>
            </a:pPr>
            <a:r>
              <a:rPr sz="1350" i="1" spc="114" dirty="0">
                <a:latin typeface="Times New Roman"/>
                <a:cs typeface="Times New Roman"/>
              </a:rPr>
              <a:t>r</a:t>
            </a:r>
            <a:r>
              <a:rPr sz="1350" spc="-45" dirty="0">
                <a:latin typeface="Symbol"/>
                <a:cs typeface="Symbol"/>
              </a:rPr>
              <a:t></a:t>
            </a:r>
            <a:r>
              <a:rPr sz="1350" spc="20" dirty="0">
                <a:latin typeface="Times New Roman"/>
                <a:cs typeface="Times New Roman"/>
              </a:rPr>
              <a:t>1</a:t>
            </a:r>
            <a:r>
              <a:rPr sz="1350" spc="4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ti</a:t>
            </a:r>
            <a:r>
              <a:rPr sz="1350" spc="5" dirty="0">
                <a:latin typeface="Times New Roman"/>
                <a:cs typeface="Times New Roman"/>
              </a:rPr>
              <a:t>m</a:t>
            </a:r>
            <a:r>
              <a:rPr sz="1350" spc="20" dirty="0">
                <a:latin typeface="Times New Roman"/>
                <a:cs typeface="Times New Roman"/>
              </a:rPr>
              <a:t>es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i="1" spc="110" dirty="0">
                <a:latin typeface="Times New Roman"/>
                <a:cs typeface="Times New Roman"/>
              </a:rPr>
              <a:t>R</a:t>
            </a:r>
            <a:r>
              <a:rPr sz="1350" spc="95" dirty="0">
                <a:latin typeface="Symbol"/>
                <a:cs typeface="Symbol"/>
              </a:rPr>
              <a:t></a:t>
            </a:r>
            <a:r>
              <a:rPr sz="1350" i="1" spc="15" dirty="0">
                <a:latin typeface="Times New Roman"/>
                <a:cs typeface="Times New Roman"/>
              </a:rPr>
              <a:t>r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i="1" spc="-14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ti</a:t>
            </a:r>
            <a:r>
              <a:rPr sz="1350" spc="5" dirty="0">
                <a:latin typeface="Times New Roman"/>
                <a:cs typeface="Times New Roman"/>
              </a:rPr>
              <a:t>m</a:t>
            </a:r>
            <a:r>
              <a:rPr sz="1350" spc="20" dirty="0">
                <a:latin typeface="Times New Roman"/>
                <a:cs typeface="Times New Roman"/>
              </a:rPr>
              <a:t>es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i="1" spc="95" dirty="0">
                <a:latin typeface="Times New Roman"/>
                <a:cs typeface="Times New Roman"/>
              </a:rPr>
              <a:t>c</a:t>
            </a:r>
            <a:r>
              <a:rPr sz="1350" spc="-40" dirty="0">
                <a:latin typeface="Symbol"/>
                <a:cs typeface="Symbol"/>
              </a:rPr>
              <a:t></a:t>
            </a:r>
            <a:r>
              <a:rPr sz="1350" spc="20" dirty="0">
                <a:latin typeface="Times New Roman"/>
                <a:cs typeface="Times New Roman"/>
              </a:rPr>
              <a:t>1</a:t>
            </a:r>
            <a:r>
              <a:rPr sz="1350" spc="4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ti</a:t>
            </a:r>
            <a:r>
              <a:rPr sz="1350" spc="5" dirty="0">
                <a:latin typeface="Times New Roman"/>
                <a:cs typeface="Times New Roman"/>
              </a:rPr>
              <a:t>m</a:t>
            </a:r>
            <a:r>
              <a:rPr sz="1350" spc="20" dirty="0">
                <a:latin typeface="Times New Roman"/>
                <a:cs typeface="Times New Roman"/>
              </a:rPr>
              <a:t>es</a:t>
            </a:r>
            <a:r>
              <a:rPr sz="1350" dirty="0">
                <a:latin typeface="Times New Roman"/>
                <a:cs typeface="Times New Roman"/>
              </a:rPr>
              <a:t>	</a:t>
            </a:r>
            <a:r>
              <a:rPr sz="1350" i="1" spc="30" dirty="0">
                <a:latin typeface="Times New Roman"/>
                <a:cs typeface="Times New Roman"/>
              </a:rPr>
              <a:t>C</a:t>
            </a:r>
            <a:r>
              <a:rPr sz="1350" i="1" spc="-204" dirty="0">
                <a:latin typeface="Times New Roman"/>
                <a:cs typeface="Times New Roman"/>
              </a:rPr>
              <a:t> </a:t>
            </a:r>
            <a:r>
              <a:rPr sz="1350" spc="70" dirty="0">
                <a:latin typeface="Symbol"/>
                <a:cs typeface="Symbol"/>
              </a:rPr>
              <a:t></a:t>
            </a:r>
            <a:r>
              <a:rPr sz="1350" i="1" spc="20" dirty="0">
                <a:latin typeface="Times New Roman"/>
                <a:cs typeface="Times New Roman"/>
              </a:rPr>
              <a:t>c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i="1" spc="-160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ti</a:t>
            </a:r>
            <a:r>
              <a:rPr sz="1350" spc="5" dirty="0">
                <a:latin typeface="Times New Roman"/>
                <a:cs typeface="Times New Roman"/>
              </a:rPr>
              <a:t>m</a:t>
            </a:r>
            <a:r>
              <a:rPr sz="1350" spc="20" dirty="0">
                <a:latin typeface="Times New Roman"/>
                <a:cs typeface="Times New Roman"/>
              </a:rPr>
              <a:t>es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9852" y="3709123"/>
            <a:ext cx="48577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4330" algn="l"/>
              </a:tabLst>
            </a:pPr>
            <a:r>
              <a:rPr sz="1350" i="1" spc="25" dirty="0">
                <a:latin typeface="Times New Roman"/>
                <a:cs typeface="Times New Roman"/>
              </a:rPr>
              <a:t>R	</a:t>
            </a:r>
            <a:r>
              <a:rPr sz="1350" i="1" spc="3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00" y="3817858"/>
            <a:ext cx="6885940" cy="11137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7785">
              <a:lnSpc>
                <a:spcPts val="4060"/>
              </a:lnSpc>
              <a:spcBef>
                <a:spcPts val="125"/>
              </a:spcBef>
            </a:pPr>
            <a:r>
              <a:rPr sz="3550" spc="254" dirty="0">
                <a:latin typeface="Symbol"/>
                <a:cs typeface="Symbol"/>
              </a:rPr>
              <a:t></a:t>
            </a:r>
            <a:r>
              <a:rPr sz="3550" spc="245" dirty="0">
                <a:latin typeface="Symbol"/>
                <a:cs typeface="Symbol"/>
              </a:rPr>
              <a:t></a:t>
            </a:r>
            <a:r>
              <a:rPr sz="3525" i="1" spc="44" baseline="14184" dirty="0">
                <a:latin typeface="Times New Roman"/>
                <a:cs typeface="Times New Roman"/>
              </a:rPr>
              <a:t>n</a:t>
            </a:r>
            <a:r>
              <a:rPr sz="1350" i="1" spc="5" dirty="0">
                <a:latin typeface="Times New Roman"/>
                <a:cs typeface="Times New Roman"/>
              </a:rPr>
              <a:t>r</a:t>
            </a:r>
            <a:r>
              <a:rPr sz="1350" i="1" spc="20" dirty="0">
                <a:latin typeface="Times New Roman"/>
                <a:cs typeface="Times New Roman"/>
              </a:rPr>
              <a:t>c</a:t>
            </a:r>
            <a:r>
              <a:rPr sz="1350" i="1" spc="-210" dirty="0">
                <a:latin typeface="Times New Roman"/>
                <a:cs typeface="Times New Roman"/>
              </a:rPr>
              <a:t> </a:t>
            </a:r>
            <a:r>
              <a:rPr sz="3525" b="1" spc="240" baseline="14184" dirty="0">
                <a:latin typeface="Times New Roman"/>
                <a:cs typeface="Times New Roman"/>
              </a:rPr>
              <a:t>x</a:t>
            </a:r>
            <a:r>
              <a:rPr sz="1350" i="1" spc="5" dirty="0">
                <a:latin typeface="Times New Roman"/>
                <a:cs typeface="Times New Roman"/>
              </a:rPr>
              <a:t>r</a:t>
            </a:r>
            <a:r>
              <a:rPr sz="1350" i="1" spc="20" dirty="0">
                <a:latin typeface="Times New Roman"/>
                <a:cs typeface="Times New Roman"/>
              </a:rPr>
              <a:t>c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i="1" spc="145" dirty="0">
                <a:latin typeface="Times New Roman"/>
                <a:cs typeface="Times New Roman"/>
              </a:rPr>
              <a:t> </a:t>
            </a:r>
            <a:r>
              <a:rPr sz="3525" spc="44" baseline="14184" dirty="0">
                <a:latin typeface="Symbol"/>
                <a:cs typeface="Symbol"/>
              </a:rPr>
              <a:t></a:t>
            </a:r>
            <a:r>
              <a:rPr sz="3525" spc="-82" baseline="14184" dirty="0">
                <a:latin typeface="Times New Roman"/>
                <a:cs typeface="Times New Roman"/>
              </a:rPr>
              <a:t> </a:t>
            </a:r>
            <a:r>
              <a:rPr sz="3525" b="1" spc="52" baseline="14184" dirty="0">
                <a:latin typeface="Times New Roman"/>
                <a:cs typeface="Times New Roman"/>
              </a:rPr>
              <a:t>T</a:t>
            </a:r>
            <a:r>
              <a:rPr sz="3525" b="1" spc="-555" baseline="14184" dirty="0">
                <a:latin typeface="Times New Roman"/>
                <a:cs typeface="Times New Roman"/>
              </a:rPr>
              <a:t> </a:t>
            </a:r>
            <a:r>
              <a:rPr sz="2700" baseline="18518" dirty="0">
                <a:latin typeface="Arial"/>
                <a:cs typeface="Arial"/>
              </a:rPr>
              <a:t>.</a:t>
            </a:r>
            <a:endParaRPr sz="2700" baseline="18518">
              <a:latin typeface="Arial"/>
              <a:cs typeface="Arial"/>
            </a:endParaRPr>
          </a:p>
          <a:p>
            <a:pPr marL="94615">
              <a:lnSpc>
                <a:spcPts val="1420"/>
              </a:lnSpc>
            </a:pPr>
            <a:r>
              <a:rPr sz="1350" i="1" spc="30" dirty="0">
                <a:latin typeface="Times New Roman"/>
                <a:cs typeface="Times New Roman"/>
              </a:rPr>
              <a:t>r</a:t>
            </a:r>
            <a:r>
              <a:rPr sz="1350" spc="30" dirty="0">
                <a:latin typeface="Symbol"/>
                <a:cs typeface="Symbol"/>
              </a:rPr>
              <a:t></a:t>
            </a:r>
            <a:r>
              <a:rPr sz="1350" spc="30" dirty="0">
                <a:latin typeface="Times New Roman"/>
                <a:cs typeface="Times New Roman"/>
              </a:rPr>
              <a:t>1</a:t>
            </a:r>
            <a:r>
              <a:rPr sz="1350" spc="315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c</a:t>
            </a:r>
            <a:r>
              <a:rPr sz="1350" spc="25" dirty="0">
                <a:latin typeface="Symbol"/>
                <a:cs typeface="Symbol"/>
              </a:rPr>
              <a:t></a:t>
            </a:r>
            <a:r>
              <a:rPr sz="1350" spc="2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00"/>
              </a:spcBef>
            </a:pPr>
            <a:r>
              <a:rPr sz="1800" b="1" dirty="0">
                <a:latin typeface="Arial"/>
                <a:cs typeface="Arial"/>
              </a:rPr>
              <a:t>In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our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case,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 </a:t>
            </a:r>
            <a:r>
              <a:rPr sz="1800" spc="-5" dirty="0">
                <a:latin typeface="Arial"/>
                <a:cs typeface="Arial"/>
              </a:rPr>
              <a:t>unit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area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(column),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month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12,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year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2008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(row):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31019" y="5064059"/>
            <a:ext cx="77279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600" spc="22" baseline="13888" dirty="0">
                <a:latin typeface="Symbol"/>
                <a:cs typeface="Symbol"/>
              </a:rPr>
              <a:t></a:t>
            </a:r>
            <a:r>
              <a:rPr sz="3600" spc="-195" baseline="13888" dirty="0">
                <a:latin typeface="Times New Roman"/>
                <a:cs typeface="Times New Roman"/>
              </a:rPr>
              <a:t> </a:t>
            </a:r>
            <a:r>
              <a:rPr sz="3600" b="1" spc="-15" baseline="13888" dirty="0">
                <a:latin typeface="Times New Roman"/>
                <a:cs typeface="Times New Roman"/>
              </a:rPr>
              <a:t>x</a:t>
            </a:r>
            <a:r>
              <a:rPr sz="1400" spc="-10" dirty="0">
                <a:latin typeface="Times New Roman"/>
                <a:cs typeface="Times New Roman"/>
              </a:rPr>
              <a:t>12,1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8055" y="5969731"/>
            <a:ext cx="616839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363345" algn="l"/>
                <a:tab pos="3037840" algn="l"/>
                <a:tab pos="5586730" algn="l"/>
              </a:tabLst>
            </a:pPr>
            <a:r>
              <a:rPr sz="1400" spc="-5" dirty="0">
                <a:latin typeface="Times New Roman"/>
                <a:cs typeface="Times New Roman"/>
              </a:rPr>
              <a:t>2008	2013	</a:t>
            </a:r>
            <a:r>
              <a:rPr sz="1400" dirty="0">
                <a:latin typeface="Times New Roman"/>
                <a:cs typeface="Times New Roman"/>
              </a:rPr>
              <a:t>Area 1	Area</a:t>
            </a:r>
            <a:r>
              <a:rPr sz="1400" spc="-6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15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5991" y="4859745"/>
            <a:ext cx="7352030" cy="101028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95"/>
              </a:spcBef>
              <a:tabLst>
                <a:tab pos="2770505" algn="l"/>
                <a:tab pos="3152775" algn="l"/>
                <a:tab pos="3458210" algn="l"/>
                <a:tab pos="3841115" algn="l"/>
                <a:tab pos="4375150" algn="l"/>
                <a:tab pos="4756785" algn="l"/>
                <a:tab pos="5367655" algn="l"/>
                <a:tab pos="5749290" algn="l"/>
                <a:tab pos="6054725" algn="l"/>
                <a:tab pos="6436360" algn="l"/>
                <a:tab pos="6970395" algn="l"/>
              </a:tabLst>
            </a:pPr>
            <a:r>
              <a:rPr sz="2400" spc="10" dirty="0">
                <a:latin typeface="Times New Roman"/>
                <a:cs typeface="Times New Roman"/>
              </a:rPr>
              <a:t>0,0,...,1,...</a:t>
            </a:r>
            <a:r>
              <a:rPr sz="2400" spc="135" dirty="0">
                <a:latin typeface="Times New Roman"/>
                <a:cs typeface="Times New Roman"/>
              </a:rPr>
              <a:t> </a:t>
            </a:r>
            <a:r>
              <a:rPr sz="2400" spc="25" dirty="0">
                <a:latin typeface="Times New Roman"/>
                <a:cs typeface="Times New Roman"/>
              </a:rPr>
              <a:t>0,0,...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0,	</a:t>
            </a:r>
            <a:r>
              <a:rPr sz="2400" spc="15" dirty="0">
                <a:latin typeface="Times New Roman"/>
                <a:cs typeface="Times New Roman"/>
              </a:rPr>
              <a:t>1	</a:t>
            </a:r>
            <a:r>
              <a:rPr sz="2400" spc="5" dirty="0">
                <a:latin typeface="Times New Roman"/>
                <a:cs typeface="Times New Roman"/>
              </a:rPr>
              <a:t>,	</a:t>
            </a:r>
            <a:r>
              <a:rPr sz="2400" spc="15" dirty="0">
                <a:latin typeface="Times New Roman"/>
                <a:cs typeface="Times New Roman"/>
              </a:rPr>
              <a:t>0	</a:t>
            </a:r>
            <a:r>
              <a:rPr sz="2400" spc="5" dirty="0">
                <a:latin typeface="Times New Roman"/>
                <a:cs typeface="Times New Roman"/>
              </a:rPr>
              <a:t>,	</a:t>
            </a:r>
            <a:r>
              <a:rPr sz="2400" spc="15" dirty="0">
                <a:latin typeface="Times New Roman"/>
                <a:cs typeface="Times New Roman"/>
              </a:rPr>
              <a:t>0	</a:t>
            </a:r>
            <a:r>
              <a:rPr sz="2400" spc="5" dirty="0">
                <a:latin typeface="Times New Roman"/>
                <a:cs typeface="Times New Roman"/>
              </a:rPr>
              <a:t>,	</a:t>
            </a:r>
            <a:r>
              <a:rPr sz="2400" spc="15" dirty="0">
                <a:latin typeface="Times New Roman"/>
                <a:cs typeface="Times New Roman"/>
              </a:rPr>
              <a:t>0	</a:t>
            </a:r>
            <a:r>
              <a:rPr sz="2400" spc="5" dirty="0">
                <a:latin typeface="Times New Roman"/>
                <a:cs typeface="Times New Roman"/>
              </a:rPr>
              <a:t>,	</a:t>
            </a:r>
            <a:r>
              <a:rPr sz="2400" spc="15" dirty="0">
                <a:latin typeface="Times New Roman"/>
                <a:cs typeface="Times New Roman"/>
              </a:rPr>
              <a:t>0	</a:t>
            </a:r>
            <a:r>
              <a:rPr sz="2400" spc="5" dirty="0">
                <a:latin typeface="Times New Roman"/>
                <a:cs typeface="Times New Roman"/>
              </a:rPr>
              <a:t>,	</a:t>
            </a:r>
            <a:r>
              <a:rPr sz="2400" spc="15" dirty="0"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400" spc="-100" dirty="0">
                <a:latin typeface="Times New Roman"/>
                <a:cs typeface="Times New Roman"/>
              </a:rPr>
              <a:t>1,</a:t>
            </a:r>
            <a:r>
              <a:rPr sz="2400" spc="-380" dirty="0">
                <a:latin typeface="Times New Roman"/>
                <a:cs typeface="Times New Roman"/>
              </a:rPr>
              <a:t> </a:t>
            </a:r>
            <a:r>
              <a:rPr sz="2400" spc="10" dirty="0">
                <a:latin typeface="Times New Roman"/>
                <a:cs typeface="Times New Roman"/>
              </a:rPr>
              <a:t>2,...12,...1,</a:t>
            </a:r>
            <a:r>
              <a:rPr sz="2400" spc="-380" dirty="0">
                <a:latin typeface="Times New Roman"/>
                <a:cs typeface="Times New Roman"/>
              </a:rPr>
              <a:t> </a:t>
            </a:r>
            <a:r>
              <a:rPr sz="2400" spc="35" dirty="0">
                <a:latin typeface="Times New Roman"/>
                <a:cs typeface="Times New Roman"/>
              </a:rPr>
              <a:t>2,...12,</a:t>
            </a:r>
            <a:r>
              <a:rPr sz="2400" spc="-37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2008,</a:t>
            </a:r>
            <a:r>
              <a:rPr sz="2400" spc="-380" dirty="0">
                <a:latin typeface="Times New Roman"/>
                <a:cs typeface="Times New Roman"/>
              </a:rPr>
              <a:t> </a:t>
            </a:r>
            <a:r>
              <a:rPr sz="2400" spc="20" dirty="0">
                <a:latin typeface="Times New Roman"/>
                <a:cs typeface="Times New Roman"/>
              </a:rPr>
              <a:t>2009,...2013,...2008,</a:t>
            </a:r>
            <a:r>
              <a:rPr sz="2400" spc="-38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2009,...2013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300" y="5691744"/>
            <a:ext cx="7840334" cy="3091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86F613B-D784-4DA4-B53A-87CA84C1D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01"/>
    </mc:Choice>
    <mc:Fallback xmlns="">
      <p:transition spd="slow" advTm="20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9704" y="2060673"/>
            <a:ext cx="48450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3060" algn="l"/>
              </a:tabLst>
            </a:pPr>
            <a:r>
              <a:rPr sz="1350" i="1" spc="25" dirty="0">
                <a:latin typeface="Times New Roman"/>
                <a:cs typeface="Times New Roman"/>
              </a:rPr>
              <a:t>R	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100" y="758590"/>
            <a:ext cx="9314180" cy="2136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108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Then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estimates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2500" i="1" spc="25" dirty="0">
                <a:latin typeface="Times New Roman"/>
                <a:cs typeface="Times New Roman"/>
              </a:rPr>
              <a:t>d</a:t>
            </a:r>
            <a:r>
              <a:rPr sz="2175" i="1" spc="37" baseline="-24904" dirty="0">
                <a:latin typeface="Times New Roman"/>
                <a:cs typeface="Times New Roman"/>
              </a:rPr>
              <a:t>rc </a:t>
            </a:r>
            <a:r>
              <a:rPr sz="2500" dirty="0">
                <a:latin typeface="Times New Roman"/>
                <a:cs typeface="Times New Roman"/>
              </a:rPr>
              <a:t>, </a:t>
            </a:r>
            <a:r>
              <a:rPr sz="2500" i="1" dirty="0">
                <a:latin typeface="Times New Roman"/>
                <a:cs typeface="Times New Roman"/>
              </a:rPr>
              <a:t>r </a:t>
            </a:r>
            <a:r>
              <a:rPr sz="2500" spc="5" dirty="0">
                <a:latin typeface="Symbol"/>
                <a:cs typeface="Symbol"/>
              </a:rPr>
              <a:t></a:t>
            </a:r>
            <a:r>
              <a:rPr sz="2500" spc="5" dirty="0">
                <a:latin typeface="Times New Roman"/>
                <a:cs typeface="Times New Roman"/>
              </a:rPr>
              <a:t> </a:t>
            </a:r>
            <a:r>
              <a:rPr sz="2500" spc="-45" dirty="0">
                <a:latin typeface="Times New Roman"/>
                <a:cs typeface="Times New Roman"/>
              </a:rPr>
              <a:t>1,..., </a:t>
            </a:r>
            <a:r>
              <a:rPr sz="2500" i="1" spc="-10" dirty="0">
                <a:latin typeface="Times New Roman"/>
                <a:cs typeface="Times New Roman"/>
              </a:rPr>
              <a:t>R</a:t>
            </a:r>
            <a:r>
              <a:rPr sz="2500" spc="-10" dirty="0">
                <a:latin typeface="Times New Roman"/>
                <a:cs typeface="Times New Roman"/>
              </a:rPr>
              <a:t>, </a:t>
            </a:r>
            <a:r>
              <a:rPr sz="2500" spc="-30" dirty="0">
                <a:latin typeface="Times New Roman"/>
                <a:cs typeface="Times New Roman"/>
              </a:rPr>
              <a:t>c=1,...,C </a:t>
            </a:r>
            <a:r>
              <a:rPr sz="1800" spc="-5" dirty="0">
                <a:latin typeface="Arial"/>
                <a:cs typeface="Arial"/>
              </a:rPr>
              <a:t>can be corrected by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known totals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similar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Deville and </a:t>
            </a:r>
            <a:r>
              <a:rPr sz="1800" dirty="0">
                <a:latin typeface="Arial"/>
                <a:cs typeface="Arial"/>
              </a:rPr>
              <a:t>Särndall </a:t>
            </a:r>
            <a:r>
              <a:rPr sz="1800" spc="-5" dirty="0">
                <a:latin typeface="Arial"/>
                <a:cs typeface="Arial"/>
              </a:rPr>
              <a:t>(1992): find a </a:t>
            </a:r>
            <a:r>
              <a:rPr sz="1800" dirty="0">
                <a:latin typeface="Arial"/>
                <a:cs typeface="Arial"/>
              </a:rPr>
              <a:t>set of </a:t>
            </a:r>
            <a:r>
              <a:rPr sz="1800" spc="-5" dirty="0">
                <a:latin typeface="Arial"/>
                <a:cs typeface="Arial"/>
              </a:rPr>
              <a:t>weights, </a:t>
            </a:r>
            <a:r>
              <a:rPr sz="2500" i="1" spc="-55" dirty="0">
                <a:latin typeface="Times New Roman"/>
                <a:cs typeface="Times New Roman"/>
              </a:rPr>
              <a:t>w</a:t>
            </a:r>
            <a:r>
              <a:rPr sz="2175" i="1" spc="-82" baseline="-24904" dirty="0">
                <a:latin typeface="Times New Roman"/>
                <a:cs typeface="Times New Roman"/>
              </a:rPr>
              <a:t>rc </a:t>
            </a:r>
            <a:r>
              <a:rPr sz="2500" dirty="0">
                <a:latin typeface="Times New Roman"/>
                <a:cs typeface="Times New Roman"/>
              </a:rPr>
              <a:t>, </a:t>
            </a:r>
            <a:r>
              <a:rPr sz="2500" i="1" dirty="0">
                <a:latin typeface="Times New Roman"/>
                <a:cs typeface="Times New Roman"/>
              </a:rPr>
              <a:t>r </a:t>
            </a:r>
            <a:r>
              <a:rPr sz="2500" dirty="0">
                <a:latin typeface="Symbol"/>
                <a:cs typeface="Symbol"/>
              </a:rPr>
              <a:t></a:t>
            </a:r>
            <a:r>
              <a:rPr sz="2500" dirty="0">
                <a:latin typeface="Times New Roman"/>
                <a:cs typeface="Times New Roman"/>
              </a:rPr>
              <a:t> </a:t>
            </a:r>
            <a:r>
              <a:rPr sz="2500" spc="-45" dirty="0">
                <a:latin typeface="Times New Roman"/>
                <a:cs typeface="Times New Roman"/>
              </a:rPr>
              <a:t>1,..., </a:t>
            </a:r>
            <a:r>
              <a:rPr sz="2500" i="1" spc="-15" dirty="0">
                <a:latin typeface="Times New Roman"/>
                <a:cs typeface="Times New Roman"/>
              </a:rPr>
              <a:t>R</a:t>
            </a:r>
            <a:r>
              <a:rPr sz="2500" spc="-15" dirty="0">
                <a:latin typeface="Times New Roman"/>
                <a:cs typeface="Times New Roman"/>
              </a:rPr>
              <a:t>, </a:t>
            </a:r>
            <a:r>
              <a:rPr sz="2500" spc="-35" dirty="0">
                <a:latin typeface="Times New Roman"/>
                <a:cs typeface="Times New Roman"/>
              </a:rPr>
              <a:t>c=1,...,C 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being</a:t>
            </a:r>
            <a:r>
              <a:rPr sz="1800" spc="2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spc="25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close</a:t>
            </a:r>
            <a:r>
              <a:rPr sz="1800" spc="2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spc="25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possible</a:t>
            </a:r>
            <a:r>
              <a:rPr sz="1800" spc="2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434" dirty="0">
                <a:latin typeface="Arial"/>
                <a:cs typeface="Arial"/>
              </a:rPr>
              <a:t> </a:t>
            </a:r>
            <a:r>
              <a:rPr sz="2500" i="1" spc="25" dirty="0">
                <a:latin typeface="Times New Roman"/>
                <a:cs typeface="Times New Roman"/>
              </a:rPr>
              <a:t>d</a:t>
            </a:r>
            <a:r>
              <a:rPr sz="2175" i="1" spc="37" baseline="-24904" dirty="0">
                <a:latin typeface="Times New Roman"/>
                <a:cs typeface="Times New Roman"/>
              </a:rPr>
              <a:t>rc</a:t>
            </a:r>
            <a:r>
              <a:rPr sz="2175" i="1" spc="-195" baseline="-2490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45" dirty="0">
                <a:latin typeface="Times New Roman"/>
                <a:cs typeface="Times New Roman"/>
              </a:rPr>
              <a:t> </a:t>
            </a:r>
            <a:r>
              <a:rPr sz="2500" i="1" spc="5" dirty="0">
                <a:latin typeface="Times New Roman"/>
                <a:cs typeface="Times New Roman"/>
              </a:rPr>
              <a:t>r</a:t>
            </a:r>
            <a:r>
              <a:rPr sz="2500" i="1" spc="-30" dirty="0">
                <a:latin typeface="Times New Roman"/>
                <a:cs typeface="Times New Roman"/>
              </a:rPr>
              <a:t> </a:t>
            </a:r>
            <a:r>
              <a:rPr sz="2500" spc="5" dirty="0">
                <a:latin typeface="Symbol"/>
                <a:cs typeface="Symbol"/>
              </a:rPr>
              <a:t></a:t>
            </a:r>
            <a:r>
              <a:rPr sz="2500" spc="-355" dirty="0">
                <a:latin typeface="Times New Roman"/>
                <a:cs typeface="Times New Roman"/>
              </a:rPr>
              <a:t> </a:t>
            </a:r>
            <a:r>
              <a:rPr sz="2500" spc="-45" dirty="0">
                <a:latin typeface="Times New Roman"/>
                <a:cs typeface="Times New Roman"/>
              </a:rPr>
              <a:t>1,...,</a:t>
            </a:r>
            <a:r>
              <a:rPr sz="2500" spc="-330" dirty="0">
                <a:latin typeface="Times New Roman"/>
                <a:cs typeface="Times New Roman"/>
              </a:rPr>
              <a:t> </a:t>
            </a:r>
            <a:r>
              <a:rPr sz="2500" i="1" spc="-10" dirty="0">
                <a:latin typeface="Times New Roman"/>
                <a:cs typeface="Times New Roman"/>
              </a:rPr>
              <a:t>R</a:t>
            </a:r>
            <a:r>
              <a:rPr sz="2500" spc="-10" dirty="0">
                <a:latin typeface="Times New Roman"/>
                <a:cs typeface="Times New Roman"/>
              </a:rPr>
              <a:t>,</a:t>
            </a:r>
            <a:r>
              <a:rPr sz="2500" spc="245" dirty="0">
                <a:latin typeface="Times New Roman"/>
                <a:cs typeface="Times New Roman"/>
              </a:rPr>
              <a:t> </a:t>
            </a:r>
            <a:r>
              <a:rPr sz="2500" spc="-30" dirty="0">
                <a:latin typeface="Times New Roman"/>
                <a:cs typeface="Times New Roman"/>
              </a:rPr>
              <a:t>c=1,...,C</a:t>
            </a:r>
            <a:r>
              <a:rPr sz="2500" spc="204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25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satisfying</a:t>
            </a:r>
            <a:r>
              <a:rPr sz="1800" spc="2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2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constrains</a:t>
            </a:r>
            <a:endParaRPr sz="1800">
              <a:latin typeface="Arial"/>
              <a:cs typeface="Arial"/>
            </a:endParaRPr>
          </a:p>
          <a:p>
            <a:pPr marL="57785" algn="just">
              <a:lnSpc>
                <a:spcPts val="4060"/>
              </a:lnSpc>
              <a:spcBef>
                <a:spcPts val="1410"/>
              </a:spcBef>
            </a:pPr>
            <a:r>
              <a:rPr sz="3550" spc="250" dirty="0">
                <a:latin typeface="Symbol"/>
                <a:cs typeface="Symbol"/>
              </a:rPr>
              <a:t></a:t>
            </a:r>
            <a:r>
              <a:rPr sz="3550" spc="295" dirty="0">
                <a:latin typeface="Symbol"/>
                <a:cs typeface="Symbol"/>
              </a:rPr>
              <a:t></a:t>
            </a:r>
            <a:r>
              <a:rPr sz="3525" i="1" spc="-44" baseline="14184" dirty="0">
                <a:latin typeface="Times New Roman"/>
                <a:cs typeface="Times New Roman"/>
              </a:rPr>
              <a:t>w</a:t>
            </a:r>
            <a:r>
              <a:rPr sz="1350" i="1" spc="5" dirty="0">
                <a:latin typeface="Times New Roman"/>
                <a:cs typeface="Times New Roman"/>
              </a:rPr>
              <a:t>r</a:t>
            </a:r>
            <a:r>
              <a:rPr sz="1350" i="1" spc="15" dirty="0">
                <a:latin typeface="Times New Roman"/>
                <a:cs typeface="Times New Roman"/>
              </a:rPr>
              <a:t>c</a:t>
            </a:r>
            <a:r>
              <a:rPr sz="1350" i="1" spc="-215" dirty="0">
                <a:latin typeface="Times New Roman"/>
                <a:cs typeface="Times New Roman"/>
              </a:rPr>
              <a:t> </a:t>
            </a:r>
            <a:r>
              <a:rPr sz="3525" b="1" spc="240" baseline="14184" dirty="0">
                <a:latin typeface="Times New Roman"/>
                <a:cs typeface="Times New Roman"/>
              </a:rPr>
              <a:t>x</a:t>
            </a:r>
            <a:r>
              <a:rPr sz="1350" i="1" spc="5" dirty="0">
                <a:latin typeface="Times New Roman"/>
                <a:cs typeface="Times New Roman"/>
              </a:rPr>
              <a:t>r</a:t>
            </a:r>
            <a:r>
              <a:rPr sz="1350" i="1" spc="15" dirty="0">
                <a:latin typeface="Times New Roman"/>
                <a:cs typeface="Times New Roman"/>
              </a:rPr>
              <a:t>c</a:t>
            </a:r>
            <a:r>
              <a:rPr sz="1350" i="1" dirty="0">
                <a:latin typeface="Times New Roman"/>
                <a:cs typeface="Times New Roman"/>
              </a:rPr>
              <a:t> </a:t>
            </a:r>
            <a:r>
              <a:rPr sz="1350" i="1" spc="135" dirty="0">
                <a:latin typeface="Times New Roman"/>
                <a:cs typeface="Times New Roman"/>
              </a:rPr>
              <a:t> </a:t>
            </a:r>
            <a:r>
              <a:rPr sz="3525" spc="44" baseline="14184" dirty="0">
                <a:latin typeface="Symbol"/>
                <a:cs typeface="Symbol"/>
              </a:rPr>
              <a:t></a:t>
            </a:r>
            <a:r>
              <a:rPr sz="3525" spc="-82" baseline="14184" dirty="0">
                <a:latin typeface="Times New Roman"/>
                <a:cs typeface="Times New Roman"/>
              </a:rPr>
              <a:t> </a:t>
            </a:r>
            <a:r>
              <a:rPr sz="3525" b="1" spc="52" baseline="14184" dirty="0">
                <a:latin typeface="Times New Roman"/>
                <a:cs typeface="Times New Roman"/>
              </a:rPr>
              <a:t>T</a:t>
            </a:r>
            <a:r>
              <a:rPr sz="3525" b="1" spc="-525" baseline="14184" dirty="0">
                <a:latin typeface="Times New Roman"/>
                <a:cs typeface="Times New Roman"/>
              </a:rPr>
              <a:t> </a:t>
            </a:r>
            <a:r>
              <a:rPr sz="2700" baseline="18518" dirty="0">
                <a:latin typeface="Arial"/>
                <a:cs typeface="Arial"/>
              </a:rPr>
              <a:t>.</a:t>
            </a:r>
            <a:endParaRPr sz="2700" baseline="18518">
              <a:latin typeface="Arial"/>
              <a:cs typeface="Arial"/>
            </a:endParaRPr>
          </a:p>
          <a:p>
            <a:pPr marL="94615" algn="just">
              <a:lnSpc>
                <a:spcPts val="1420"/>
              </a:lnSpc>
            </a:pPr>
            <a:r>
              <a:rPr sz="1350" i="1" spc="30" dirty="0">
                <a:latin typeface="Times New Roman"/>
                <a:cs typeface="Times New Roman"/>
              </a:rPr>
              <a:t>r</a:t>
            </a:r>
            <a:r>
              <a:rPr sz="1350" spc="30" dirty="0">
                <a:latin typeface="Symbol"/>
                <a:cs typeface="Symbol"/>
              </a:rPr>
              <a:t></a:t>
            </a:r>
            <a:r>
              <a:rPr sz="1350" spc="30" dirty="0">
                <a:latin typeface="Times New Roman"/>
                <a:cs typeface="Times New Roman"/>
              </a:rPr>
              <a:t>1</a:t>
            </a:r>
            <a:r>
              <a:rPr sz="1350" spc="315" dirty="0">
                <a:latin typeface="Times New Roman"/>
                <a:cs typeface="Times New Roman"/>
              </a:rPr>
              <a:t> </a:t>
            </a:r>
            <a:r>
              <a:rPr sz="1350" i="1" spc="20" dirty="0">
                <a:latin typeface="Times New Roman"/>
                <a:cs typeface="Times New Roman"/>
              </a:rPr>
              <a:t>c</a:t>
            </a:r>
            <a:r>
              <a:rPr sz="1350" spc="20" dirty="0">
                <a:latin typeface="Symbol"/>
                <a:cs typeface="Symbol"/>
              </a:rPr>
              <a:t></a:t>
            </a:r>
            <a:r>
              <a:rPr sz="1350" spc="2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3317692"/>
            <a:ext cx="8225790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dirty="0">
                <a:latin typeface="Arial"/>
                <a:cs typeface="Arial"/>
              </a:rPr>
              <a:t>”As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close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possible”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usually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defined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by</a:t>
            </a:r>
            <a:r>
              <a:rPr sz="1800" spc="1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some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distance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function,</a:t>
            </a:r>
            <a:r>
              <a:rPr sz="1800" spc="470" dirty="0">
                <a:latin typeface="Arial"/>
                <a:cs typeface="Arial"/>
              </a:rPr>
              <a:t> </a:t>
            </a:r>
            <a:r>
              <a:rPr sz="2400" i="1" spc="110" dirty="0">
                <a:latin typeface="Times New Roman"/>
                <a:cs typeface="Times New Roman"/>
              </a:rPr>
              <a:t>D</a:t>
            </a:r>
            <a:r>
              <a:rPr sz="2400" spc="110" dirty="0">
                <a:latin typeface="Times New Roman"/>
                <a:cs typeface="Times New Roman"/>
              </a:rPr>
              <a:t>(</a:t>
            </a:r>
            <a:r>
              <a:rPr sz="2400" i="1" spc="110" dirty="0">
                <a:latin typeface="Times New Roman"/>
                <a:cs typeface="Times New Roman"/>
              </a:rPr>
              <a:t>d</a:t>
            </a:r>
            <a:r>
              <a:rPr sz="2400" spc="110" dirty="0">
                <a:latin typeface="Times New Roman"/>
                <a:cs typeface="Times New Roman"/>
              </a:rPr>
              <a:t>,</a:t>
            </a:r>
            <a:r>
              <a:rPr sz="2400" spc="-345" dirty="0">
                <a:latin typeface="Times New Roman"/>
                <a:cs typeface="Times New Roman"/>
              </a:rPr>
              <a:t> </a:t>
            </a:r>
            <a:r>
              <a:rPr sz="2400" i="1" spc="95" dirty="0">
                <a:latin typeface="Times New Roman"/>
                <a:cs typeface="Times New Roman"/>
              </a:rPr>
              <a:t>w</a:t>
            </a:r>
            <a:r>
              <a:rPr sz="2400" spc="95" dirty="0">
                <a:latin typeface="Times New Roman"/>
                <a:cs typeface="Times New Roman"/>
              </a:rPr>
              <a:t>)</a:t>
            </a:r>
            <a:r>
              <a:rPr sz="1800" spc="95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8168" y="3394075"/>
            <a:ext cx="8870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Arial"/>
                <a:cs typeface="Arial"/>
              </a:rPr>
              <a:t>b</a:t>
            </a:r>
            <a:r>
              <a:rPr sz="1800" spc="-5" dirty="0">
                <a:latin typeface="Arial"/>
                <a:cs typeface="Arial"/>
              </a:rPr>
              <a:t>etw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3634" y="3793363"/>
            <a:ext cx="6021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49420" algn="l"/>
                <a:tab pos="4773295" algn="l"/>
                <a:tab pos="5894070" algn="l"/>
              </a:tabLst>
            </a:pPr>
            <a:r>
              <a:rPr sz="1800" spc="-5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dirty="0">
                <a:latin typeface="Arial"/>
                <a:cs typeface="Arial"/>
              </a:rPr>
              <a:t>	for	</a:t>
            </a:r>
            <a:r>
              <a:rPr sz="1800" spc="-5" dirty="0">
                <a:latin typeface="Arial"/>
                <a:cs typeface="Arial"/>
              </a:rPr>
              <a:t>ex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spc="10" dirty="0">
                <a:latin typeface="Arial"/>
                <a:cs typeface="Arial"/>
              </a:rPr>
              <a:t>m</a:t>
            </a:r>
            <a:r>
              <a:rPr sz="1800" spc="-5" dirty="0">
                <a:latin typeface="Arial"/>
                <a:cs typeface="Arial"/>
              </a:rPr>
              <a:t>p</a:t>
            </a:r>
            <a:r>
              <a:rPr sz="1800" spc="-15" dirty="0">
                <a:latin typeface="Arial"/>
                <a:cs typeface="Arial"/>
              </a:rPr>
              <a:t>l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	if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742" y="3587456"/>
            <a:ext cx="7301865" cy="80010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19"/>
              </a:spcBef>
              <a:tabLst>
                <a:tab pos="4192904" algn="l"/>
              </a:tabLst>
            </a:pPr>
            <a:r>
              <a:rPr sz="2500" i="1" spc="100" dirty="0">
                <a:latin typeface="Times New Roman"/>
                <a:cs typeface="Times New Roman"/>
              </a:rPr>
              <a:t>d</a:t>
            </a:r>
            <a:r>
              <a:rPr sz="2175" i="1" spc="-44" baseline="-24904" dirty="0">
                <a:latin typeface="Times New Roman"/>
                <a:cs typeface="Times New Roman"/>
              </a:rPr>
              <a:t>r</a:t>
            </a:r>
            <a:r>
              <a:rPr sz="2175" i="1" baseline="-24904" dirty="0">
                <a:latin typeface="Times New Roman"/>
                <a:cs typeface="Times New Roman"/>
              </a:rPr>
              <a:t>c</a:t>
            </a:r>
            <a:r>
              <a:rPr sz="2175" i="1" spc="-195" baseline="-2490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35" dirty="0">
                <a:latin typeface="Times New Roman"/>
                <a:cs typeface="Times New Roman"/>
              </a:rPr>
              <a:t> </a:t>
            </a:r>
            <a:r>
              <a:rPr sz="2500" i="1" dirty="0">
                <a:latin typeface="Times New Roman"/>
                <a:cs typeface="Times New Roman"/>
              </a:rPr>
              <a:t>r</a:t>
            </a:r>
            <a:r>
              <a:rPr sz="2500" i="1" spc="-40" dirty="0">
                <a:latin typeface="Times New Roman"/>
                <a:cs typeface="Times New Roman"/>
              </a:rPr>
              <a:t> </a:t>
            </a:r>
            <a:r>
              <a:rPr sz="2500" spc="5" dirty="0">
                <a:latin typeface="Symbol"/>
                <a:cs typeface="Symbol"/>
              </a:rPr>
              <a:t></a:t>
            </a:r>
            <a:r>
              <a:rPr sz="2500" spc="-355" dirty="0">
                <a:latin typeface="Times New Roman"/>
                <a:cs typeface="Times New Roman"/>
              </a:rPr>
              <a:t> </a:t>
            </a:r>
            <a:r>
              <a:rPr sz="2500" spc="-250" dirty="0">
                <a:latin typeface="Times New Roman"/>
                <a:cs typeface="Times New Roman"/>
              </a:rPr>
              <a:t>1</a:t>
            </a:r>
            <a:r>
              <a:rPr sz="2500" spc="75" dirty="0">
                <a:latin typeface="Times New Roman"/>
                <a:cs typeface="Times New Roman"/>
              </a:rPr>
              <a:t>,</a:t>
            </a:r>
            <a:r>
              <a:rPr sz="2500" spc="-30" dirty="0">
                <a:latin typeface="Times New Roman"/>
                <a:cs typeface="Times New Roman"/>
              </a:rPr>
              <a:t>...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-335" dirty="0">
                <a:latin typeface="Times New Roman"/>
                <a:cs typeface="Times New Roman"/>
              </a:rPr>
              <a:t> </a:t>
            </a:r>
            <a:r>
              <a:rPr sz="2500" i="1" spc="-20" dirty="0">
                <a:latin typeface="Times New Roman"/>
                <a:cs typeface="Times New Roman"/>
              </a:rPr>
              <a:t>R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35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c</a:t>
            </a:r>
            <a:r>
              <a:rPr sz="2500" spc="-60" dirty="0">
                <a:latin typeface="Times New Roman"/>
                <a:cs typeface="Times New Roman"/>
              </a:rPr>
              <a:t>=</a:t>
            </a:r>
            <a:r>
              <a:rPr sz="2500" spc="-50" dirty="0">
                <a:latin typeface="Times New Roman"/>
                <a:cs typeface="Times New Roman"/>
              </a:rPr>
              <a:t>1</a:t>
            </a:r>
            <a:r>
              <a:rPr sz="2500" spc="-30" dirty="0">
                <a:latin typeface="Times New Roman"/>
                <a:cs typeface="Times New Roman"/>
              </a:rPr>
              <a:t>,...,</a:t>
            </a:r>
            <a:r>
              <a:rPr sz="2500" spc="5" dirty="0">
                <a:latin typeface="Times New Roman"/>
                <a:cs typeface="Times New Roman"/>
              </a:rPr>
              <a:t>C</a:t>
            </a:r>
            <a:r>
              <a:rPr sz="2500" dirty="0">
                <a:latin typeface="Times New Roman"/>
                <a:cs typeface="Times New Roman"/>
              </a:rPr>
              <a:t>	</a:t>
            </a:r>
            <a:r>
              <a:rPr sz="2500" i="1" spc="-125" dirty="0">
                <a:latin typeface="Times New Roman"/>
                <a:cs typeface="Times New Roman"/>
              </a:rPr>
              <a:t>w</a:t>
            </a:r>
            <a:r>
              <a:rPr sz="2175" i="1" spc="-44" baseline="-24904" dirty="0">
                <a:latin typeface="Times New Roman"/>
                <a:cs typeface="Times New Roman"/>
              </a:rPr>
              <a:t>r</a:t>
            </a:r>
            <a:r>
              <a:rPr sz="2175" i="1" baseline="-24904" dirty="0">
                <a:latin typeface="Times New Roman"/>
                <a:cs typeface="Times New Roman"/>
              </a:rPr>
              <a:t>c</a:t>
            </a:r>
            <a:r>
              <a:rPr sz="2175" i="1" spc="-187" baseline="-2490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40" dirty="0">
                <a:latin typeface="Times New Roman"/>
                <a:cs typeface="Times New Roman"/>
              </a:rPr>
              <a:t> </a:t>
            </a:r>
            <a:r>
              <a:rPr sz="2500" i="1" dirty="0">
                <a:latin typeface="Times New Roman"/>
                <a:cs typeface="Times New Roman"/>
              </a:rPr>
              <a:t>r</a:t>
            </a:r>
            <a:r>
              <a:rPr sz="2500" i="1" spc="-40" dirty="0">
                <a:latin typeface="Times New Roman"/>
                <a:cs typeface="Times New Roman"/>
              </a:rPr>
              <a:t> </a:t>
            </a:r>
            <a:r>
              <a:rPr sz="2500" spc="5" dirty="0">
                <a:latin typeface="Symbol"/>
                <a:cs typeface="Symbol"/>
              </a:rPr>
              <a:t></a:t>
            </a:r>
            <a:r>
              <a:rPr sz="2500" spc="-355" dirty="0">
                <a:latin typeface="Times New Roman"/>
                <a:cs typeface="Times New Roman"/>
              </a:rPr>
              <a:t> </a:t>
            </a:r>
            <a:r>
              <a:rPr sz="2500" spc="-250" dirty="0">
                <a:latin typeface="Times New Roman"/>
                <a:cs typeface="Times New Roman"/>
              </a:rPr>
              <a:t>1</a:t>
            </a:r>
            <a:r>
              <a:rPr sz="2500" spc="75" dirty="0">
                <a:latin typeface="Times New Roman"/>
                <a:cs typeface="Times New Roman"/>
              </a:rPr>
              <a:t>,</a:t>
            </a:r>
            <a:r>
              <a:rPr sz="2500" spc="-30" dirty="0">
                <a:latin typeface="Times New Roman"/>
                <a:cs typeface="Times New Roman"/>
              </a:rPr>
              <a:t>...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-335" dirty="0">
                <a:latin typeface="Times New Roman"/>
                <a:cs typeface="Times New Roman"/>
              </a:rPr>
              <a:t> </a:t>
            </a:r>
            <a:r>
              <a:rPr sz="2500" i="1" spc="-20" dirty="0">
                <a:latin typeface="Times New Roman"/>
                <a:cs typeface="Times New Roman"/>
              </a:rPr>
              <a:t>R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35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c</a:t>
            </a:r>
            <a:r>
              <a:rPr sz="2500" spc="-60" dirty="0">
                <a:latin typeface="Times New Roman"/>
                <a:cs typeface="Times New Roman"/>
              </a:rPr>
              <a:t>=</a:t>
            </a:r>
            <a:r>
              <a:rPr sz="2500" spc="-50" dirty="0">
                <a:latin typeface="Times New Roman"/>
                <a:cs typeface="Times New Roman"/>
              </a:rPr>
              <a:t>1</a:t>
            </a:r>
            <a:r>
              <a:rPr sz="2500" spc="-30" dirty="0">
                <a:latin typeface="Times New Roman"/>
                <a:cs typeface="Times New Roman"/>
              </a:rPr>
              <a:t>,...,</a:t>
            </a:r>
            <a:r>
              <a:rPr sz="2500" spc="105" dirty="0">
                <a:latin typeface="Times New Roman"/>
                <a:cs typeface="Times New Roman"/>
              </a:rPr>
              <a:t>C</a:t>
            </a:r>
            <a:r>
              <a:rPr sz="1800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  <a:p>
            <a:pPr marL="1421130">
              <a:lnSpc>
                <a:spcPct val="100000"/>
              </a:lnSpc>
              <a:spcBef>
                <a:spcPts val="550"/>
              </a:spcBef>
              <a:tabLst>
                <a:tab pos="1762760" algn="l"/>
              </a:tabLst>
            </a:pPr>
            <a:r>
              <a:rPr sz="1350" i="1" spc="25" dirty="0">
                <a:latin typeface="Times New Roman"/>
                <a:cs typeface="Times New Roman"/>
              </a:rPr>
              <a:t>R	</a:t>
            </a:r>
            <a:r>
              <a:rPr sz="1350" i="1" spc="3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7033" y="4538536"/>
            <a:ext cx="158940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38175" algn="l"/>
                <a:tab pos="1428750" algn="l"/>
              </a:tabLst>
            </a:pPr>
            <a:r>
              <a:rPr sz="1350" i="1" spc="15" dirty="0">
                <a:latin typeface="Times New Roman"/>
                <a:cs typeface="Times New Roman"/>
              </a:rPr>
              <a:t>rc	rc	rc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133" y="4181783"/>
            <a:ext cx="2954655" cy="570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2544445" algn="l"/>
              </a:tabLst>
            </a:pPr>
            <a:r>
              <a:rPr sz="2350" i="1" spc="110" dirty="0">
                <a:latin typeface="Times New Roman"/>
                <a:cs typeface="Times New Roman"/>
              </a:rPr>
              <a:t>D</a:t>
            </a:r>
            <a:r>
              <a:rPr sz="2350" spc="85" dirty="0">
                <a:latin typeface="Times New Roman"/>
                <a:cs typeface="Times New Roman"/>
              </a:rPr>
              <a:t>(</a:t>
            </a:r>
            <a:r>
              <a:rPr sz="2350" i="1" spc="25" dirty="0">
                <a:latin typeface="Times New Roman"/>
                <a:cs typeface="Times New Roman"/>
              </a:rPr>
              <a:t>d</a:t>
            </a:r>
            <a:r>
              <a:rPr sz="2350" i="1" spc="-345" dirty="0">
                <a:latin typeface="Times New Roman"/>
                <a:cs typeface="Times New Roman"/>
              </a:rPr>
              <a:t> </a:t>
            </a:r>
            <a:r>
              <a:rPr sz="2350" spc="10" dirty="0">
                <a:latin typeface="Times New Roman"/>
                <a:cs typeface="Times New Roman"/>
              </a:rPr>
              <a:t>,</a:t>
            </a:r>
            <a:r>
              <a:rPr sz="2350" spc="-305" dirty="0">
                <a:latin typeface="Times New Roman"/>
                <a:cs typeface="Times New Roman"/>
              </a:rPr>
              <a:t> </a:t>
            </a:r>
            <a:r>
              <a:rPr sz="2350" i="1" spc="55" dirty="0">
                <a:latin typeface="Times New Roman"/>
                <a:cs typeface="Times New Roman"/>
              </a:rPr>
              <a:t>w</a:t>
            </a:r>
            <a:r>
              <a:rPr sz="2350" spc="15" dirty="0">
                <a:latin typeface="Times New Roman"/>
                <a:cs typeface="Times New Roman"/>
              </a:rPr>
              <a:t>)</a:t>
            </a:r>
            <a:r>
              <a:rPr sz="2350" spc="-40" dirty="0">
                <a:latin typeface="Times New Roman"/>
                <a:cs typeface="Times New Roman"/>
              </a:rPr>
              <a:t> </a:t>
            </a:r>
            <a:r>
              <a:rPr sz="2350" spc="30" dirty="0">
                <a:latin typeface="Symbol"/>
                <a:cs typeface="Symbol"/>
              </a:rPr>
              <a:t></a:t>
            </a:r>
            <a:r>
              <a:rPr sz="2350" spc="-40" dirty="0">
                <a:latin typeface="Times New Roman"/>
                <a:cs typeface="Times New Roman"/>
              </a:rPr>
              <a:t> </a:t>
            </a:r>
            <a:r>
              <a:rPr sz="5325" spc="382" baseline="-8607" dirty="0">
                <a:latin typeface="Symbol"/>
                <a:cs typeface="Symbol"/>
              </a:rPr>
              <a:t></a:t>
            </a:r>
            <a:r>
              <a:rPr sz="5325" spc="307" baseline="-8607" dirty="0">
                <a:latin typeface="Symbol"/>
                <a:cs typeface="Symbol"/>
              </a:rPr>
              <a:t></a:t>
            </a:r>
            <a:r>
              <a:rPr sz="2350" spc="150" dirty="0">
                <a:latin typeface="Times New Roman"/>
                <a:cs typeface="Times New Roman"/>
              </a:rPr>
              <a:t>(</a:t>
            </a:r>
            <a:r>
              <a:rPr sz="2350" i="1" spc="35" dirty="0">
                <a:latin typeface="Times New Roman"/>
                <a:cs typeface="Times New Roman"/>
              </a:rPr>
              <a:t>w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30" dirty="0">
                <a:latin typeface="Symbol"/>
                <a:cs typeface="Symbol"/>
              </a:rPr>
              <a:t></a:t>
            </a:r>
            <a:r>
              <a:rPr sz="2350" spc="-190" dirty="0">
                <a:latin typeface="Times New Roman"/>
                <a:cs typeface="Times New Roman"/>
              </a:rPr>
              <a:t> </a:t>
            </a:r>
            <a:r>
              <a:rPr sz="2350" i="1" spc="25" dirty="0">
                <a:latin typeface="Times New Roman"/>
                <a:cs typeface="Times New Roman"/>
              </a:rPr>
              <a:t>d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20636" y="4331152"/>
            <a:ext cx="6210300" cy="3949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0"/>
              </a:spcBef>
              <a:tabLst>
                <a:tab pos="975360" algn="l"/>
                <a:tab pos="3249930" algn="l"/>
                <a:tab pos="4345940" algn="l"/>
              </a:tabLst>
            </a:pPr>
            <a:r>
              <a:rPr sz="2350" spc="60" dirty="0">
                <a:latin typeface="Times New Roman"/>
                <a:cs typeface="Times New Roman"/>
              </a:rPr>
              <a:t>)</a:t>
            </a:r>
            <a:r>
              <a:rPr sz="2025" spc="89" baseline="45267" dirty="0">
                <a:latin typeface="Times New Roman"/>
                <a:cs typeface="Times New Roman"/>
              </a:rPr>
              <a:t>2</a:t>
            </a:r>
            <a:r>
              <a:rPr sz="2025" spc="525" baseline="45267" dirty="0">
                <a:latin typeface="Times New Roman"/>
                <a:cs typeface="Times New Roman"/>
              </a:rPr>
              <a:t> </a:t>
            </a:r>
            <a:r>
              <a:rPr sz="2350" spc="15" dirty="0">
                <a:latin typeface="Times New Roman"/>
                <a:cs typeface="Times New Roman"/>
              </a:rPr>
              <a:t>/</a:t>
            </a:r>
            <a:r>
              <a:rPr sz="2350" spc="-130" dirty="0">
                <a:latin typeface="Times New Roman"/>
                <a:cs typeface="Times New Roman"/>
              </a:rPr>
              <a:t> </a:t>
            </a:r>
            <a:r>
              <a:rPr sz="2350" i="1" spc="25" dirty="0">
                <a:latin typeface="Times New Roman"/>
                <a:cs typeface="Times New Roman"/>
              </a:rPr>
              <a:t>d	</a:t>
            </a:r>
            <a:r>
              <a:rPr sz="1800" spc="-5" dirty="0">
                <a:latin typeface="Arial"/>
                <a:cs typeface="Arial"/>
              </a:rPr>
              <a:t>then</a:t>
            </a:r>
            <a:r>
              <a:rPr sz="1800" spc="4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minimization</a:t>
            </a:r>
            <a:r>
              <a:rPr sz="1800" spc="4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	</a:t>
            </a:r>
            <a:r>
              <a:rPr sz="2400" i="1" spc="110" dirty="0">
                <a:latin typeface="Times New Roman"/>
                <a:cs typeface="Times New Roman"/>
              </a:rPr>
              <a:t>D</a:t>
            </a:r>
            <a:r>
              <a:rPr sz="2400" spc="110" dirty="0">
                <a:latin typeface="Times New Roman"/>
                <a:cs typeface="Times New Roman"/>
              </a:rPr>
              <a:t>(</a:t>
            </a:r>
            <a:r>
              <a:rPr sz="2400" i="1" spc="110" dirty="0">
                <a:latin typeface="Times New Roman"/>
                <a:cs typeface="Times New Roman"/>
              </a:rPr>
              <a:t>d</a:t>
            </a:r>
            <a:r>
              <a:rPr sz="2400" spc="110" dirty="0">
                <a:latin typeface="Times New Roman"/>
                <a:cs typeface="Times New Roman"/>
              </a:rPr>
              <a:t>,</a:t>
            </a:r>
            <a:r>
              <a:rPr sz="2400" spc="-345" dirty="0">
                <a:latin typeface="Times New Roman"/>
                <a:cs typeface="Times New Roman"/>
              </a:rPr>
              <a:t> </a:t>
            </a:r>
            <a:r>
              <a:rPr sz="2400" i="1" spc="35" dirty="0">
                <a:latin typeface="Times New Roman"/>
                <a:cs typeface="Times New Roman"/>
              </a:rPr>
              <a:t>w</a:t>
            </a:r>
            <a:r>
              <a:rPr sz="2400" spc="35" dirty="0">
                <a:latin typeface="Times New Roman"/>
                <a:cs typeface="Times New Roman"/>
              </a:rPr>
              <a:t>)	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spc="3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explicit</a:t>
            </a:r>
            <a:r>
              <a:rPr sz="1800" spc="3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(simple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4749789"/>
            <a:ext cx="5856605" cy="523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32865">
              <a:lnSpc>
                <a:spcPct val="100000"/>
              </a:lnSpc>
              <a:spcBef>
                <a:spcPts val="130"/>
              </a:spcBef>
            </a:pPr>
            <a:r>
              <a:rPr sz="1350" i="1" spc="30" dirty="0">
                <a:latin typeface="Times New Roman"/>
                <a:cs typeface="Times New Roman"/>
              </a:rPr>
              <a:t>r</a:t>
            </a:r>
            <a:r>
              <a:rPr sz="1350" spc="30" dirty="0">
                <a:latin typeface="Symbol"/>
                <a:cs typeface="Symbol"/>
              </a:rPr>
              <a:t></a:t>
            </a:r>
            <a:r>
              <a:rPr sz="1350" spc="30" dirty="0">
                <a:latin typeface="Times New Roman"/>
                <a:cs typeface="Times New Roman"/>
              </a:rPr>
              <a:t>1</a:t>
            </a:r>
            <a:r>
              <a:rPr sz="1350" spc="315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c</a:t>
            </a:r>
            <a:r>
              <a:rPr sz="1350" spc="25" dirty="0">
                <a:latin typeface="Symbol"/>
                <a:cs typeface="Symbol"/>
              </a:rPr>
              <a:t></a:t>
            </a:r>
            <a:r>
              <a:rPr sz="1350" spc="2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5" dirty="0">
                <a:latin typeface="Arial"/>
                <a:cs typeface="Arial"/>
              </a:rPr>
              <a:t>matrix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algebra,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Deville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Särndall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1992,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Section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1).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C82C7C5-FEBF-46CF-B077-113E6665E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81"/>
    </mc:Choice>
    <mc:Fallback xmlns="">
      <p:transition spd="slow" advTm="101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100" y="372591"/>
            <a:ext cx="9312910" cy="84836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90"/>
              </a:spcBef>
            </a:pPr>
            <a:r>
              <a:rPr sz="1800" spc="-5" dirty="0">
                <a:latin typeface="Arial"/>
                <a:cs typeface="Arial"/>
              </a:rPr>
              <a:t>Now,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assume</a:t>
            </a:r>
            <a:r>
              <a:rPr sz="1800" spc="2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that</a:t>
            </a:r>
            <a:r>
              <a:rPr sz="1800" spc="2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all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true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row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totals,</a:t>
            </a:r>
            <a:r>
              <a:rPr sz="1800" spc="275" dirty="0">
                <a:latin typeface="Arial"/>
                <a:cs typeface="Arial"/>
              </a:rPr>
              <a:t> </a:t>
            </a:r>
            <a:r>
              <a:rPr sz="2450" i="1" spc="-10" dirty="0">
                <a:latin typeface="Times New Roman"/>
                <a:cs typeface="Times New Roman"/>
              </a:rPr>
              <a:t>T</a:t>
            </a:r>
            <a:r>
              <a:rPr sz="2100" spc="-15" baseline="-25793" dirty="0">
                <a:latin typeface="Times New Roman"/>
                <a:cs typeface="Times New Roman"/>
              </a:rPr>
              <a:t>1</a:t>
            </a:r>
            <a:r>
              <a:rPr sz="2450" spc="-10" dirty="0">
                <a:latin typeface="Times New Roman"/>
                <a:cs typeface="Times New Roman"/>
              </a:rPr>
              <a:t>,...,</a:t>
            </a:r>
            <a:r>
              <a:rPr sz="2450" i="1" spc="-10" dirty="0">
                <a:latin typeface="Times New Roman"/>
                <a:cs typeface="Times New Roman"/>
              </a:rPr>
              <a:t>T</a:t>
            </a:r>
            <a:r>
              <a:rPr sz="2100" i="1" spc="-15" baseline="-25793" dirty="0">
                <a:latin typeface="Times New Roman"/>
                <a:cs typeface="Times New Roman"/>
              </a:rPr>
              <a:t>R</a:t>
            </a:r>
            <a:r>
              <a:rPr sz="2100" i="1" spc="855" baseline="-25793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are</a:t>
            </a:r>
            <a:r>
              <a:rPr sz="1800" spc="20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known,</a:t>
            </a:r>
            <a:r>
              <a:rPr sz="1800" spc="2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column</a:t>
            </a:r>
            <a:r>
              <a:rPr sz="1800" spc="2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totals,</a:t>
            </a:r>
            <a:r>
              <a:rPr sz="1800" spc="260" dirty="0">
                <a:latin typeface="Arial"/>
                <a:cs typeface="Arial"/>
              </a:rPr>
              <a:t> </a:t>
            </a:r>
            <a:r>
              <a:rPr sz="2450" i="1" spc="20" dirty="0">
                <a:latin typeface="Times New Roman"/>
                <a:cs typeface="Times New Roman"/>
              </a:rPr>
              <a:t>T</a:t>
            </a:r>
            <a:r>
              <a:rPr sz="2100" i="1" spc="30" baseline="-25793" dirty="0">
                <a:latin typeface="Times New Roman"/>
                <a:cs typeface="Times New Roman"/>
              </a:rPr>
              <a:t>R</a:t>
            </a:r>
            <a:r>
              <a:rPr sz="2100" spc="30" baseline="-25793" dirty="0">
                <a:latin typeface="Symbol"/>
                <a:cs typeface="Symbol"/>
              </a:rPr>
              <a:t></a:t>
            </a:r>
            <a:r>
              <a:rPr sz="2100" spc="30" baseline="-25793" dirty="0">
                <a:latin typeface="Times New Roman"/>
                <a:cs typeface="Times New Roman"/>
              </a:rPr>
              <a:t>1</a:t>
            </a:r>
            <a:r>
              <a:rPr sz="2450" spc="20" dirty="0">
                <a:latin typeface="Times New Roman"/>
                <a:cs typeface="Times New Roman"/>
              </a:rPr>
              <a:t>,...,</a:t>
            </a:r>
            <a:r>
              <a:rPr sz="2450" i="1" spc="20" dirty="0">
                <a:latin typeface="Times New Roman"/>
                <a:cs typeface="Times New Roman"/>
              </a:rPr>
              <a:t>T</a:t>
            </a:r>
            <a:r>
              <a:rPr sz="2100" i="1" spc="30" baseline="-25793" dirty="0">
                <a:latin typeface="Times New Roman"/>
                <a:cs typeface="Times New Roman"/>
              </a:rPr>
              <a:t>R</a:t>
            </a:r>
            <a:r>
              <a:rPr sz="2100" spc="30" baseline="-25793" dirty="0">
                <a:latin typeface="Symbol"/>
                <a:cs typeface="Symbol"/>
              </a:rPr>
              <a:t></a:t>
            </a:r>
            <a:r>
              <a:rPr sz="2100" i="1" spc="30" baseline="-25793" dirty="0">
                <a:latin typeface="Times New Roman"/>
                <a:cs typeface="Times New Roman"/>
              </a:rPr>
              <a:t>K</a:t>
            </a:r>
            <a:r>
              <a:rPr sz="2100" i="1" spc="-52" baseline="-25793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  <a:p>
            <a:pPr marL="67945">
              <a:lnSpc>
                <a:spcPct val="100000"/>
              </a:lnSpc>
              <a:spcBef>
                <a:spcPts val="300"/>
              </a:spcBef>
              <a:tabLst>
                <a:tab pos="1428115" algn="l"/>
              </a:tabLst>
            </a:pPr>
            <a:r>
              <a:rPr sz="3600" i="1" spc="15" baseline="1157" dirty="0">
                <a:latin typeface="Times New Roman"/>
                <a:cs typeface="Times New Roman"/>
              </a:rPr>
              <a:t>K</a:t>
            </a:r>
            <a:r>
              <a:rPr sz="3600" i="1" spc="127" baseline="1157" dirty="0">
                <a:latin typeface="Times New Roman"/>
                <a:cs typeface="Times New Roman"/>
              </a:rPr>
              <a:t> </a:t>
            </a:r>
            <a:r>
              <a:rPr sz="3600" spc="15" baseline="1157" dirty="0">
                <a:latin typeface="Symbol"/>
                <a:cs typeface="Symbol"/>
              </a:rPr>
              <a:t></a:t>
            </a:r>
            <a:r>
              <a:rPr sz="3600" spc="-209" baseline="1157" dirty="0">
                <a:latin typeface="Times New Roman"/>
                <a:cs typeface="Times New Roman"/>
              </a:rPr>
              <a:t> </a:t>
            </a:r>
            <a:r>
              <a:rPr sz="3600" i="1" spc="15" baseline="1157" dirty="0">
                <a:latin typeface="Times New Roman"/>
                <a:cs typeface="Times New Roman"/>
              </a:rPr>
              <a:t>C</a:t>
            </a:r>
            <a:r>
              <a:rPr sz="3600" i="1" spc="-97" baseline="1157" dirty="0">
                <a:latin typeface="Times New Roman"/>
                <a:cs typeface="Times New Roman"/>
              </a:rPr>
              <a:t> </a:t>
            </a:r>
            <a:r>
              <a:rPr sz="3600" spc="15" baseline="1157" dirty="0">
                <a:latin typeface="Symbol"/>
                <a:cs typeface="Symbol"/>
              </a:rPr>
              <a:t></a:t>
            </a:r>
            <a:r>
              <a:rPr sz="3600" spc="-307" baseline="1157" dirty="0">
                <a:latin typeface="Times New Roman"/>
                <a:cs typeface="Times New Roman"/>
              </a:rPr>
              <a:t> </a:t>
            </a:r>
            <a:r>
              <a:rPr sz="3600" spc="15" baseline="1157" dirty="0">
                <a:latin typeface="Times New Roman"/>
                <a:cs typeface="Times New Roman"/>
              </a:rPr>
              <a:t>4	</a:t>
            </a:r>
            <a:r>
              <a:rPr sz="1800" spc="-5" dirty="0">
                <a:latin typeface="Arial"/>
                <a:cs typeface="Arial"/>
              </a:rPr>
              <a:t>are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known,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five</a:t>
            </a:r>
            <a:r>
              <a:rPr sz="1800" spc="1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column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totals,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2450" i="1" spc="35" dirty="0">
                <a:latin typeface="Times New Roman"/>
                <a:cs typeface="Times New Roman"/>
              </a:rPr>
              <a:t>T</a:t>
            </a:r>
            <a:r>
              <a:rPr sz="2100" i="1" spc="52" baseline="-25793" dirty="0">
                <a:latin typeface="Times New Roman"/>
                <a:cs typeface="Times New Roman"/>
              </a:rPr>
              <a:t>R</a:t>
            </a:r>
            <a:r>
              <a:rPr sz="2100" spc="52" baseline="-25793" dirty="0">
                <a:latin typeface="Symbol"/>
                <a:cs typeface="Symbol"/>
              </a:rPr>
              <a:t></a:t>
            </a:r>
            <a:r>
              <a:rPr sz="2100" i="1" spc="52" baseline="-25793" dirty="0">
                <a:latin typeface="Times New Roman"/>
                <a:cs typeface="Times New Roman"/>
              </a:rPr>
              <a:t>K</a:t>
            </a:r>
            <a:r>
              <a:rPr sz="2100" i="1" spc="-300" baseline="-25793" dirty="0">
                <a:latin typeface="Times New Roman"/>
                <a:cs typeface="Times New Roman"/>
              </a:rPr>
              <a:t> </a:t>
            </a:r>
            <a:r>
              <a:rPr sz="2100" spc="-30" baseline="-25793" dirty="0">
                <a:latin typeface="Symbol"/>
                <a:cs typeface="Symbol"/>
              </a:rPr>
              <a:t></a:t>
            </a:r>
            <a:r>
              <a:rPr sz="2100" spc="-30" baseline="-25793" dirty="0">
                <a:latin typeface="Times New Roman"/>
                <a:cs typeface="Times New Roman"/>
              </a:rPr>
              <a:t>1</a:t>
            </a:r>
            <a:r>
              <a:rPr sz="2100" spc="-330" baseline="-25793" dirty="0">
                <a:latin typeface="Times New Roman"/>
                <a:cs typeface="Times New Roman"/>
              </a:rPr>
              <a:t> </a:t>
            </a:r>
            <a:r>
              <a:rPr sz="2450" spc="20" dirty="0">
                <a:latin typeface="Times New Roman"/>
                <a:cs typeface="Times New Roman"/>
              </a:rPr>
              <a:t>(5),...,</a:t>
            </a:r>
            <a:r>
              <a:rPr sz="2450" i="1" spc="20" dirty="0">
                <a:latin typeface="Times New Roman"/>
                <a:cs typeface="Times New Roman"/>
              </a:rPr>
              <a:t>T</a:t>
            </a:r>
            <a:r>
              <a:rPr sz="2100" i="1" spc="30" baseline="-25793" dirty="0">
                <a:latin typeface="Times New Roman"/>
                <a:cs typeface="Times New Roman"/>
              </a:rPr>
              <a:t>R</a:t>
            </a:r>
            <a:r>
              <a:rPr sz="2100" spc="30" baseline="-25793" dirty="0">
                <a:latin typeface="Symbol"/>
                <a:cs typeface="Symbol"/>
              </a:rPr>
              <a:t></a:t>
            </a:r>
            <a:r>
              <a:rPr sz="2100" i="1" spc="30" baseline="-25793" dirty="0">
                <a:latin typeface="Times New Roman"/>
                <a:cs typeface="Times New Roman"/>
              </a:rPr>
              <a:t>C</a:t>
            </a:r>
            <a:r>
              <a:rPr sz="2100" spc="30" baseline="-25793" dirty="0">
                <a:latin typeface="Symbol"/>
                <a:cs typeface="Symbol"/>
              </a:rPr>
              <a:t></a:t>
            </a:r>
            <a:r>
              <a:rPr sz="2100" spc="30" baseline="-25793" dirty="0">
                <a:latin typeface="Times New Roman"/>
                <a:cs typeface="Times New Roman"/>
              </a:rPr>
              <a:t>4</a:t>
            </a:r>
            <a:r>
              <a:rPr sz="2100" spc="-165" baseline="-25793" dirty="0">
                <a:latin typeface="Times New Roman"/>
                <a:cs typeface="Times New Roman"/>
              </a:rPr>
              <a:t> </a:t>
            </a:r>
            <a:r>
              <a:rPr sz="2450" spc="25" dirty="0">
                <a:latin typeface="Times New Roman"/>
                <a:cs typeface="Times New Roman"/>
              </a:rPr>
              <a:t>(5)</a:t>
            </a:r>
            <a:r>
              <a:rPr sz="1800" spc="25" dirty="0">
                <a:latin typeface="Arial"/>
                <a:cs typeface="Arial"/>
              </a:rPr>
              <a:t>,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..,</a:t>
            </a:r>
            <a:r>
              <a:rPr sz="1800" spc="1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are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known,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9100" y="1229366"/>
            <a:ext cx="1865630" cy="935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800" spc="-5" dirty="0">
                <a:latin typeface="Arial"/>
                <a:cs typeface="Arial"/>
              </a:rPr>
              <a:t>w</a:t>
            </a:r>
            <a:r>
              <a:rPr sz="1800" spc="-15" dirty="0">
                <a:latin typeface="Arial"/>
                <a:cs typeface="Arial"/>
              </a:rPr>
              <a:t>h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2500" i="1" spc="-185" dirty="0">
                <a:latin typeface="Times New Roman"/>
                <a:cs typeface="Times New Roman"/>
              </a:rPr>
              <a:t>T</a:t>
            </a:r>
            <a:r>
              <a:rPr sz="2175" i="1" baseline="-24904" dirty="0">
                <a:latin typeface="Times New Roman"/>
                <a:cs typeface="Times New Roman"/>
              </a:rPr>
              <a:t>t</a:t>
            </a:r>
            <a:r>
              <a:rPr sz="2175" i="1" spc="-75" baseline="-24904" dirty="0">
                <a:latin typeface="Times New Roman"/>
                <a:cs typeface="Times New Roman"/>
              </a:rPr>
              <a:t> </a:t>
            </a:r>
            <a:r>
              <a:rPr sz="2500" spc="-15" dirty="0">
                <a:latin typeface="Times New Roman"/>
                <a:cs typeface="Times New Roman"/>
              </a:rPr>
              <a:t>(</a:t>
            </a:r>
            <a:r>
              <a:rPr sz="2500" spc="-105" dirty="0">
                <a:latin typeface="Times New Roman"/>
                <a:cs typeface="Times New Roman"/>
              </a:rPr>
              <a:t>5</a:t>
            </a:r>
            <a:r>
              <a:rPr sz="2500" spc="5" dirty="0">
                <a:latin typeface="Times New Roman"/>
                <a:cs typeface="Times New Roman"/>
              </a:rPr>
              <a:t>)</a:t>
            </a:r>
            <a:r>
              <a:rPr sz="2500" spc="-120" dirty="0">
                <a:latin typeface="Times New Roman"/>
                <a:cs typeface="Times New Roman"/>
              </a:rPr>
              <a:t> </a:t>
            </a:r>
            <a:r>
              <a:rPr sz="2500" spc="10" dirty="0">
                <a:latin typeface="Symbol"/>
                <a:cs typeface="Symbol"/>
              </a:rPr>
              <a:t></a:t>
            </a:r>
            <a:r>
              <a:rPr sz="2500" spc="-240" dirty="0">
                <a:latin typeface="Times New Roman"/>
                <a:cs typeface="Times New Roman"/>
              </a:rPr>
              <a:t> </a:t>
            </a:r>
            <a:r>
              <a:rPr sz="2500" i="1" spc="-180" dirty="0">
                <a:latin typeface="Times New Roman"/>
                <a:cs typeface="Times New Roman"/>
              </a:rPr>
              <a:t>T</a:t>
            </a:r>
            <a:r>
              <a:rPr sz="2175" i="1" baseline="-24904" dirty="0">
                <a:latin typeface="Times New Roman"/>
                <a:cs typeface="Times New Roman"/>
              </a:rPr>
              <a:t>t</a:t>
            </a:r>
            <a:endParaRPr sz="2175" baseline="-24904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014"/>
              </a:spcBef>
            </a:pPr>
            <a:r>
              <a:rPr sz="1800" spc="-5" dirty="0">
                <a:latin typeface="Arial"/>
                <a:cs typeface="Arial"/>
              </a:rPr>
              <a:t>Define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99515" y="1310827"/>
            <a:ext cx="2891790" cy="4051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3750" spc="15" baseline="14444" dirty="0">
                <a:latin typeface="Symbol"/>
                <a:cs typeface="Symbol"/>
              </a:rPr>
              <a:t></a:t>
            </a:r>
            <a:r>
              <a:rPr sz="3750" spc="-509" baseline="14444" dirty="0">
                <a:latin typeface="Times New Roman"/>
                <a:cs typeface="Times New Roman"/>
              </a:rPr>
              <a:t> </a:t>
            </a:r>
            <a:r>
              <a:rPr sz="3750" i="1" spc="-270" baseline="14444" dirty="0">
                <a:latin typeface="Times New Roman"/>
                <a:cs typeface="Times New Roman"/>
              </a:rPr>
              <a:t>T</a:t>
            </a:r>
            <a:r>
              <a:rPr sz="1450" i="1" spc="105" dirty="0">
                <a:latin typeface="Times New Roman"/>
                <a:cs typeface="Times New Roman"/>
              </a:rPr>
              <a:t>t</a:t>
            </a:r>
            <a:r>
              <a:rPr sz="1450" spc="-85" dirty="0">
                <a:latin typeface="Symbol"/>
                <a:cs typeface="Symbol"/>
              </a:rPr>
              <a:t></a:t>
            </a:r>
            <a:r>
              <a:rPr sz="1450" dirty="0">
                <a:latin typeface="Times New Roman"/>
                <a:cs typeface="Times New Roman"/>
              </a:rPr>
              <a:t>1</a:t>
            </a:r>
            <a:r>
              <a:rPr sz="1450" spc="160" dirty="0">
                <a:latin typeface="Times New Roman"/>
                <a:cs typeface="Times New Roman"/>
              </a:rPr>
              <a:t> </a:t>
            </a:r>
            <a:r>
              <a:rPr sz="3750" spc="15" baseline="14444" dirty="0">
                <a:latin typeface="Symbol"/>
                <a:cs typeface="Symbol"/>
              </a:rPr>
              <a:t></a:t>
            </a:r>
            <a:r>
              <a:rPr sz="3750" spc="-509" baseline="14444" dirty="0">
                <a:latin typeface="Times New Roman"/>
                <a:cs typeface="Times New Roman"/>
              </a:rPr>
              <a:t> </a:t>
            </a:r>
            <a:r>
              <a:rPr sz="3750" i="1" spc="-270" baseline="14444" dirty="0">
                <a:latin typeface="Times New Roman"/>
                <a:cs typeface="Times New Roman"/>
              </a:rPr>
              <a:t>T</a:t>
            </a:r>
            <a:r>
              <a:rPr sz="1450" i="1" spc="110" dirty="0">
                <a:latin typeface="Times New Roman"/>
                <a:cs typeface="Times New Roman"/>
              </a:rPr>
              <a:t>t</a:t>
            </a:r>
            <a:r>
              <a:rPr sz="1450" spc="35" dirty="0">
                <a:latin typeface="Symbol"/>
                <a:cs typeface="Symbol"/>
              </a:rPr>
              <a:t></a:t>
            </a:r>
            <a:r>
              <a:rPr sz="1450" dirty="0">
                <a:latin typeface="Times New Roman"/>
                <a:cs typeface="Times New Roman"/>
              </a:rPr>
              <a:t>2 </a:t>
            </a:r>
            <a:r>
              <a:rPr sz="1450" spc="-100" dirty="0">
                <a:latin typeface="Times New Roman"/>
                <a:cs typeface="Times New Roman"/>
              </a:rPr>
              <a:t> </a:t>
            </a:r>
            <a:r>
              <a:rPr sz="3750" spc="15" baseline="14444" dirty="0">
                <a:latin typeface="Symbol"/>
                <a:cs typeface="Symbol"/>
              </a:rPr>
              <a:t></a:t>
            </a:r>
            <a:r>
              <a:rPr sz="3750" spc="-509" baseline="14444" dirty="0">
                <a:latin typeface="Times New Roman"/>
                <a:cs typeface="Times New Roman"/>
              </a:rPr>
              <a:t> </a:t>
            </a:r>
            <a:r>
              <a:rPr sz="3750" i="1" spc="-262" baseline="14444" dirty="0">
                <a:latin typeface="Times New Roman"/>
                <a:cs typeface="Times New Roman"/>
              </a:rPr>
              <a:t>T</a:t>
            </a:r>
            <a:r>
              <a:rPr sz="1450" i="1" spc="110" dirty="0">
                <a:latin typeface="Times New Roman"/>
                <a:cs typeface="Times New Roman"/>
              </a:rPr>
              <a:t>t</a:t>
            </a:r>
            <a:r>
              <a:rPr sz="1450" spc="20" dirty="0">
                <a:latin typeface="Symbol"/>
                <a:cs typeface="Symbol"/>
              </a:rPr>
              <a:t></a:t>
            </a:r>
            <a:r>
              <a:rPr sz="1450" dirty="0">
                <a:latin typeface="Times New Roman"/>
                <a:cs typeface="Times New Roman"/>
              </a:rPr>
              <a:t>3 </a:t>
            </a:r>
            <a:r>
              <a:rPr sz="1450" spc="-175" dirty="0">
                <a:latin typeface="Times New Roman"/>
                <a:cs typeface="Times New Roman"/>
              </a:rPr>
              <a:t> </a:t>
            </a:r>
            <a:r>
              <a:rPr sz="3750" spc="15" baseline="14444" dirty="0">
                <a:latin typeface="Symbol"/>
                <a:cs typeface="Symbol"/>
              </a:rPr>
              <a:t></a:t>
            </a:r>
            <a:r>
              <a:rPr sz="3750" spc="-509" baseline="14444" dirty="0">
                <a:latin typeface="Times New Roman"/>
                <a:cs typeface="Times New Roman"/>
              </a:rPr>
              <a:t> </a:t>
            </a:r>
            <a:r>
              <a:rPr sz="3750" i="1" spc="-262" baseline="14444" dirty="0">
                <a:latin typeface="Times New Roman"/>
                <a:cs typeface="Times New Roman"/>
              </a:rPr>
              <a:t>T</a:t>
            </a:r>
            <a:r>
              <a:rPr sz="1450" i="1" spc="110" dirty="0">
                <a:latin typeface="Times New Roman"/>
                <a:cs typeface="Times New Roman"/>
              </a:rPr>
              <a:t>t</a:t>
            </a:r>
            <a:r>
              <a:rPr sz="1450" spc="35" dirty="0">
                <a:latin typeface="Symbol"/>
                <a:cs typeface="Symbol"/>
              </a:rPr>
              <a:t></a:t>
            </a:r>
            <a:r>
              <a:rPr sz="1450" dirty="0">
                <a:latin typeface="Times New Roman"/>
                <a:cs typeface="Times New Roman"/>
              </a:rPr>
              <a:t>4</a:t>
            </a:r>
            <a:r>
              <a:rPr sz="1450" spc="-135" dirty="0">
                <a:latin typeface="Times New Roman"/>
                <a:cs typeface="Times New Roman"/>
              </a:rPr>
              <a:t> </a:t>
            </a:r>
            <a:r>
              <a:rPr sz="2700" baseline="20061" dirty="0">
                <a:latin typeface="Arial"/>
                <a:cs typeface="Arial"/>
              </a:rPr>
              <a:t>.</a:t>
            </a:r>
            <a:endParaRPr sz="2700" baseline="20061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9455" y="1779584"/>
            <a:ext cx="96266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15" dirty="0">
                <a:latin typeface="Times New Roman"/>
                <a:cs typeface="Times New Roman"/>
              </a:rPr>
              <a:t>(</a:t>
            </a:r>
            <a:r>
              <a:rPr sz="2400" spc="-50" dirty="0">
                <a:latin typeface="Times New Roman"/>
                <a:cs typeface="Times New Roman"/>
              </a:rPr>
              <a:t>5</a:t>
            </a:r>
            <a:r>
              <a:rPr sz="2400" spc="5" dirty="0">
                <a:latin typeface="Times New Roman"/>
                <a:cs typeface="Times New Roman"/>
              </a:rPr>
              <a:t>)</a:t>
            </a:r>
            <a:r>
              <a:rPr sz="2400" spc="100" dirty="0">
                <a:latin typeface="Times New Roman"/>
                <a:cs typeface="Times New Roman"/>
              </a:rPr>
              <a:t>,</a:t>
            </a:r>
            <a:r>
              <a:rPr sz="2400" dirty="0">
                <a:latin typeface="Times New Roman"/>
                <a:cs typeface="Times New Roman"/>
              </a:rPr>
              <a:t>...</a:t>
            </a:r>
            <a:r>
              <a:rPr sz="2400" spc="145" dirty="0">
                <a:latin typeface="Times New Roman"/>
                <a:cs typeface="Times New Roman"/>
              </a:rPr>
              <a:t>,</a:t>
            </a:r>
            <a:r>
              <a:rPr sz="2400" i="1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99357" y="1989101"/>
            <a:ext cx="5772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90" dirty="0">
                <a:latin typeface="Times New Roman"/>
                <a:cs typeface="Times New Roman"/>
              </a:rPr>
              <a:t>R</a:t>
            </a:r>
            <a:r>
              <a:rPr sz="1400" spc="30" dirty="0">
                <a:latin typeface="Symbol"/>
                <a:cs typeface="Symbol"/>
              </a:rPr>
              <a:t></a:t>
            </a:r>
            <a:r>
              <a:rPr sz="1400" i="1" spc="-10" dirty="0">
                <a:latin typeface="Times New Roman"/>
                <a:cs typeface="Times New Roman"/>
              </a:rPr>
              <a:t>C</a:t>
            </a:r>
            <a:r>
              <a:rPr sz="1400" i="1" spc="-210" dirty="0">
                <a:latin typeface="Times New Roman"/>
                <a:cs typeface="Times New Roman"/>
              </a:rPr>
              <a:t> </a:t>
            </a:r>
            <a:r>
              <a:rPr sz="1400" spc="55" dirty="0">
                <a:latin typeface="Symbol"/>
                <a:cs typeface="Symbol"/>
              </a:rPr>
              <a:t></a:t>
            </a:r>
            <a:r>
              <a:rPr sz="1400" spc="-5" dirty="0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5040" y="1779584"/>
            <a:ext cx="285623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3500">
              <a:lnSpc>
                <a:spcPts val="2255"/>
              </a:lnSpc>
              <a:spcBef>
                <a:spcPts val="130"/>
              </a:spcBef>
              <a:tabLst>
                <a:tab pos="2005330" algn="l"/>
              </a:tabLst>
            </a:pPr>
            <a:r>
              <a:rPr sz="2400" b="1" spc="5" dirty="0">
                <a:latin typeface="Times New Roman"/>
                <a:cs typeface="Times New Roman"/>
              </a:rPr>
              <a:t>T</a:t>
            </a:r>
            <a:r>
              <a:rPr sz="2100" b="1" spc="7" baseline="43650" dirty="0">
                <a:latin typeface="Times New Roman"/>
                <a:cs typeface="Times New Roman"/>
              </a:rPr>
              <a:t>* </a:t>
            </a:r>
            <a:r>
              <a:rPr sz="2100" b="1" spc="75" baseline="436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Symbol"/>
                <a:cs typeface="Symbol"/>
              </a:rPr>
              <a:t>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(</a:t>
            </a:r>
            <a:r>
              <a:rPr sz="2400" i="1" spc="-5" dirty="0">
                <a:latin typeface="Times New Roman"/>
                <a:cs typeface="Times New Roman"/>
              </a:rPr>
              <a:t>T </a:t>
            </a:r>
            <a:r>
              <a:rPr sz="2400" spc="40" dirty="0">
                <a:latin typeface="Times New Roman"/>
                <a:cs typeface="Times New Roman"/>
              </a:rPr>
              <a:t>,...,</a:t>
            </a:r>
            <a:r>
              <a:rPr sz="2400" i="1" spc="40" dirty="0">
                <a:latin typeface="Times New Roman"/>
                <a:cs typeface="Times New Roman"/>
              </a:rPr>
              <a:t>T	</a:t>
            </a:r>
            <a:r>
              <a:rPr sz="2400" spc="65" dirty="0">
                <a:latin typeface="Times New Roman"/>
                <a:cs typeface="Times New Roman"/>
              </a:rPr>
              <a:t>,</a:t>
            </a:r>
            <a:r>
              <a:rPr sz="2400" i="1" spc="65" dirty="0">
                <a:latin typeface="Times New Roman"/>
                <a:cs typeface="Times New Roman"/>
              </a:rPr>
              <a:t>T</a:t>
            </a:r>
            <a:endParaRPr sz="2400">
              <a:latin typeface="Times New Roman"/>
              <a:cs typeface="Times New Roman"/>
            </a:endParaRPr>
          </a:p>
          <a:p>
            <a:pPr marL="927735">
              <a:lnSpc>
                <a:spcPts val="1055"/>
              </a:lnSpc>
              <a:tabLst>
                <a:tab pos="1608455" algn="l"/>
                <a:tab pos="2261870" algn="l"/>
              </a:tabLst>
            </a:pPr>
            <a:r>
              <a:rPr sz="1400" spc="-5" dirty="0">
                <a:latin typeface="Times New Roman"/>
                <a:cs typeface="Times New Roman"/>
              </a:rPr>
              <a:t>1	</a:t>
            </a:r>
            <a:r>
              <a:rPr sz="1400" i="1" spc="90" dirty="0">
                <a:latin typeface="Times New Roman"/>
                <a:cs typeface="Times New Roman"/>
              </a:rPr>
              <a:t>R</a:t>
            </a:r>
            <a:r>
              <a:rPr sz="1400" spc="-5" dirty="0">
                <a:latin typeface="Symbol"/>
                <a:cs typeface="Symbol"/>
              </a:rPr>
              <a:t></a:t>
            </a:r>
            <a:r>
              <a:rPr sz="1400" spc="-229" dirty="0">
                <a:latin typeface="Times New Roman"/>
                <a:cs typeface="Times New Roman"/>
              </a:rPr>
              <a:t> </a:t>
            </a:r>
            <a:r>
              <a:rPr sz="1400" i="1" spc="-10" dirty="0">
                <a:latin typeface="Times New Roman"/>
                <a:cs typeface="Times New Roman"/>
              </a:rPr>
              <a:t>K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1400" i="1" spc="90" dirty="0">
                <a:latin typeface="Times New Roman"/>
                <a:cs typeface="Times New Roman"/>
              </a:rPr>
              <a:t>R</a:t>
            </a:r>
            <a:r>
              <a:rPr sz="1400" spc="-5" dirty="0">
                <a:latin typeface="Symbol"/>
                <a:cs typeface="Symbol"/>
              </a:rPr>
              <a:t></a:t>
            </a:r>
            <a:r>
              <a:rPr sz="1400" spc="-229" dirty="0">
                <a:latin typeface="Times New Roman"/>
                <a:cs typeface="Times New Roman"/>
              </a:rPr>
              <a:t> </a:t>
            </a:r>
            <a:r>
              <a:rPr sz="1400" i="1" spc="-10" dirty="0">
                <a:latin typeface="Times New Roman"/>
                <a:cs typeface="Times New Roman"/>
              </a:rPr>
              <a:t>K</a:t>
            </a:r>
            <a:r>
              <a:rPr sz="1400" i="1" spc="-160" dirty="0">
                <a:latin typeface="Times New Roman"/>
                <a:cs typeface="Times New Roman"/>
              </a:rPr>
              <a:t> </a:t>
            </a:r>
            <a:r>
              <a:rPr sz="1400" spc="-55" dirty="0">
                <a:latin typeface="Symbol"/>
                <a:cs typeface="Symbol"/>
              </a:rPr>
              <a:t></a:t>
            </a:r>
            <a:r>
              <a:rPr sz="1400" spc="-5" dirty="0"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82821" y="1779584"/>
            <a:ext cx="558165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spc="15" dirty="0">
                <a:latin typeface="Times New Roman"/>
                <a:cs typeface="Times New Roman"/>
              </a:rPr>
              <a:t>(</a:t>
            </a:r>
            <a:r>
              <a:rPr sz="2400" spc="-50" dirty="0">
                <a:latin typeface="Times New Roman"/>
                <a:cs typeface="Times New Roman"/>
              </a:rPr>
              <a:t>5</a:t>
            </a:r>
            <a:r>
              <a:rPr sz="2400" spc="5" dirty="0">
                <a:latin typeface="Times New Roman"/>
                <a:cs typeface="Times New Roman"/>
              </a:rPr>
              <a:t>))</a:t>
            </a:r>
            <a:r>
              <a:rPr sz="2400" dirty="0">
                <a:latin typeface="Times New Roman"/>
                <a:cs typeface="Times New Roman"/>
              </a:rPr>
              <a:t>,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98685" y="1865121"/>
            <a:ext cx="4070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4089" y="2438682"/>
            <a:ext cx="10153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65810" algn="l"/>
              </a:tabLst>
            </a:pPr>
            <a:r>
              <a:rPr sz="1400" i="1" spc="-10" dirty="0">
                <a:latin typeface="Times New Roman"/>
                <a:cs typeface="Times New Roman"/>
              </a:rPr>
              <a:t>r</a:t>
            </a:r>
            <a:r>
              <a:rPr sz="1400" i="1" spc="-5" dirty="0">
                <a:latin typeface="Times New Roman"/>
                <a:cs typeface="Times New Roman"/>
              </a:rPr>
              <a:t>c</a:t>
            </a:r>
            <a:r>
              <a:rPr sz="1400" i="1" dirty="0">
                <a:latin typeface="Times New Roman"/>
                <a:cs typeface="Times New Roman"/>
              </a:rPr>
              <a:t>	</a:t>
            </a:r>
            <a:r>
              <a:rPr sz="1400" i="1" spc="-10" dirty="0">
                <a:latin typeface="Times New Roman"/>
                <a:cs typeface="Times New Roman"/>
              </a:rPr>
              <a:t>r</a:t>
            </a:r>
            <a:r>
              <a:rPr sz="1400" i="1" dirty="0">
                <a:latin typeface="Times New Roman"/>
                <a:cs typeface="Times New Roman"/>
              </a:rPr>
              <a:t>c</a:t>
            </a:r>
            <a:r>
              <a:rPr sz="1400" spc="-5" dirty="0"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96563" y="2308596"/>
            <a:ext cx="254000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400" i="1" spc="-10" dirty="0">
                <a:latin typeface="Times New Roman"/>
                <a:cs typeface="Times New Roman"/>
              </a:rPr>
              <a:t>r</a:t>
            </a:r>
            <a:r>
              <a:rPr sz="1400" i="1" dirty="0">
                <a:latin typeface="Times New Roman"/>
                <a:cs typeface="Times New Roman"/>
              </a:rPr>
              <a:t>c</a:t>
            </a:r>
            <a:r>
              <a:rPr sz="1400" i="1" spc="90" dirty="0">
                <a:latin typeface="Times New Roman"/>
                <a:cs typeface="Times New Roman"/>
              </a:rPr>
              <a:t>R</a:t>
            </a:r>
            <a:r>
              <a:rPr sz="1400" spc="110" dirty="0">
                <a:latin typeface="Symbol"/>
                <a:cs typeface="Symbol"/>
              </a:rPr>
              <a:t></a:t>
            </a:r>
            <a:r>
              <a:rPr sz="1400" i="1" spc="-5" dirty="0">
                <a:latin typeface="Times New Roman"/>
                <a:cs typeface="Times New Roman"/>
              </a:rPr>
              <a:t>K</a:t>
            </a:r>
            <a:r>
              <a:rPr sz="1400" i="1" spc="10" dirty="0">
                <a:latin typeface="Times New Roman"/>
                <a:cs typeface="Times New Roman"/>
              </a:rPr>
              <a:t> </a:t>
            </a:r>
            <a:r>
              <a:rPr sz="3600" baseline="15046" dirty="0">
                <a:latin typeface="Times New Roman"/>
                <a:cs typeface="Times New Roman"/>
              </a:rPr>
              <a:t>,</a:t>
            </a:r>
            <a:r>
              <a:rPr sz="3600" spc="-337" baseline="15046" dirty="0">
                <a:latin typeface="Times New Roman"/>
                <a:cs typeface="Times New Roman"/>
              </a:rPr>
              <a:t> </a:t>
            </a:r>
            <a:r>
              <a:rPr sz="3600" i="1" spc="30" baseline="15046" dirty="0">
                <a:latin typeface="Times New Roman"/>
                <a:cs typeface="Times New Roman"/>
              </a:rPr>
              <a:t>x</a:t>
            </a:r>
            <a:r>
              <a:rPr sz="1400" i="1" spc="-10" dirty="0">
                <a:latin typeface="Times New Roman"/>
                <a:cs typeface="Times New Roman"/>
              </a:rPr>
              <a:t>r</a:t>
            </a:r>
            <a:r>
              <a:rPr sz="1400" i="1" dirty="0">
                <a:latin typeface="Times New Roman"/>
                <a:cs typeface="Times New Roman"/>
              </a:rPr>
              <a:t>c</a:t>
            </a:r>
            <a:r>
              <a:rPr sz="1400" i="1" spc="90" dirty="0">
                <a:latin typeface="Times New Roman"/>
                <a:cs typeface="Times New Roman"/>
              </a:rPr>
              <a:t>R</a:t>
            </a:r>
            <a:r>
              <a:rPr sz="1400" spc="110" dirty="0">
                <a:latin typeface="Symbol"/>
                <a:cs typeface="Symbol"/>
              </a:rPr>
              <a:t></a:t>
            </a:r>
            <a:r>
              <a:rPr sz="1400" i="1" spc="-5" dirty="0">
                <a:latin typeface="Times New Roman"/>
                <a:cs typeface="Times New Roman"/>
              </a:rPr>
              <a:t>K</a:t>
            </a:r>
            <a:r>
              <a:rPr sz="1400" i="1" spc="-160" dirty="0">
                <a:latin typeface="Times New Roman"/>
                <a:cs typeface="Times New Roman"/>
              </a:rPr>
              <a:t> </a:t>
            </a:r>
            <a:r>
              <a:rPr sz="1400" spc="-55" dirty="0">
                <a:latin typeface="Symbol"/>
                <a:cs typeface="Symbol"/>
              </a:rPr>
              <a:t></a:t>
            </a:r>
            <a:r>
              <a:rPr sz="1400" spc="-5" dirty="0">
                <a:latin typeface="Times New Roman"/>
                <a:cs typeface="Times New Roman"/>
              </a:rPr>
              <a:t>1</a:t>
            </a:r>
            <a:r>
              <a:rPr sz="1400" spc="-200" dirty="0">
                <a:latin typeface="Times New Roman"/>
                <a:cs typeface="Times New Roman"/>
              </a:rPr>
              <a:t> </a:t>
            </a:r>
            <a:r>
              <a:rPr sz="3600" spc="15" baseline="15046" dirty="0">
                <a:latin typeface="Times New Roman"/>
                <a:cs typeface="Times New Roman"/>
              </a:rPr>
              <a:t>(</a:t>
            </a:r>
            <a:r>
              <a:rPr sz="3600" spc="-82" baseline="15046" dirty="0">
                <a:latin typeface="Times New Roman"/>
                <a:cs typeface="Times New Roman"/>
              </a:rPr>
              <a:t>5</a:t>
            </a:r>
            <a:r>
              <a:rPr sz="3600" spc="7" baseline="15046" dirty="0">
                <a:latin typeface="Times New Roman"/>
                <a:cs typeface="Times New Roman"/>
              </a:rPr>
              <a:t>)</a:t>
            </a:r>
            <a:r>
              <a:rPr sz="3600" spc="150" baseline="15046" dirty="0">
                <a:latin typeface="Times New Roman"/>
                <a:cs typeface="Times New Roman"/>
              </a:rPr>
              <a:t>,</a:t>
            </a:r>
            <a:r>
              <a:rPr sz="3600" baseline="15046" dirty="0">
                <a:latin typeface="Times New Roman"/>
                <a:cs typeface="Times New Roman"/>
              </a:rPr>
              <a:t>...,</a:t>
            </a:r>
            <a:r>
              <a:rPr sz="3600" spc="-330" baseline="15046" dirty="0">
                <a:latin typeface="Times New Roman"/>
                <a:cs typeface="Times New Roman"/>
              </a:rPr>
              <a:t> </a:t>
            </a:r>
            <a:r>
              <a:rPr sz="3600" i="1" baseline="15046" dirty="0">
                <a:latin typeface="Times New Roman"/>
                <a:cs typeface="Times New Roman"/>
              </a:rPr>
              <a:t>x</a:t>
            </a:r>
            <a:endParaRPr sz="3600" baseline="15046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88316" y="2438682"/>
            <a:ext cx="7245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i="1" spc="-10" dirty="0">
                <a:latin typeface="Times New Roman"/>
                <a:cs typeface="Times New Roman"/>
              </a:rPr>
              <a:t>r</a:t>
            </a:r>
            <a:r>
              <a:rPr sz="1400" i="1" dirty="0">
                <a:latin typeface="Times New Roman"/>
                <a:cs typeface="Times New Roman"/>
              </a:rPr>
              <a:t>c</a:t>
            </a:r>
            <a:r>
              <a:rPr sz="1400" i="1" spc="90" dirty="0">
                <a:latin typeface="Times New Roman"/>
                <a:cs typeface="Times New Roman"/>
              </a:rPr>
              <a:t>R</a:t>
            </a:r>
            <a:r>
              <a:rPr sz="1400" spc="25" dirty="0">
                <a:latin typeface="Symbol"/>
                <a:cs typeface="Symbol"/>
              </a:rPr>
              <a:t></a:t>
            </a:r>
            <a:r>
              <a:rPr sz="1400" i="1" spc="-5" dirty="0">
                <a:latin typeface="Times New Roman"/>
                <a:cs typeface="Times New Roman"/>
              </a:rPr>
              <a:t>C</a:t>
            </a:r>
            <a:r>
              <a:rPr sz="1400" i="1" spc="-210" dirty="0">
                <a:latin typeface="Times New Roman"/>
                <a:cs typeface="Times New Roman"/>
              </a:rPr>
              <a:t> </a:t>
            </a:r>
            <a:r>
              <a:rPr sz="1400" spc="50" dirty="0">
                <a:latin typeface="Symbol"/>
                <a:cs typeface="Symbol"/>
              </a:rPr>
              <a:t></a:t>
            </a:r>
            <a:r>
              <a:rPr sz="1400" spc="-5" dirty="0">
                <a:latin typeface="Times New Roman"/>
                <a:cs typeface="Times New Roman"/>
              </a:rPr>
              <a:t>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4727" y="2229165"/>
            <a:ext cx="136017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67080" algn="l"/>
              </a:tabLst>
            </a:pPr>
            <a:r>
              <a:rPr sz="2400" spc="5" dirty="0">
                <a:latin typeface="Symbol"/>
                <a:cs typeface="Symbol"/>
              </a:rPr>
              <a:t>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(</a:t>
            </a:r>
            <a:r>
              <a:rPr sz="2400" spc="-370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	</a:t>
            </a:r>
            <a:r>
              <a:rPr sz="2400" spc="100" dirty="0">
                <a:latin typeface="Times New Roman"/>
                <a:cs typeface="Times New Roman"/>
              </a:rPr>
              <a:t>,</a:t>
            </a:r>
            <a:r>
              <a:rPr sz="2400" dirty="0">
                <a:latin typeface="Times New Roman"/>
                <a:cs typeface="Times New Roman"/>
              </a:rPr>
              <a:t>...,</a:t>
            </a:r>
            <a:r>
              <a:rPr sz="2400" spc="-225" dirty="0">
                <a:latin typeface="Times New Roman"/>
                <a:cs typeface="Times New Roman"/>
              </a:rPr>
              <a:t> </a:t>
            </a:r>
            <a:r>
              <a:rPr sz="2400" i="1" dirty="0">
                <a:latin typeface="Times New Roman"/>
                <a:cs typeface="Times New Roman"/>
              </a:rPr>
              <a:t>x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7477" y="2090552"/>
            <a:ext cx="32512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3600" b="1" spc="37" baseline="-25462" dirty="0">
                <a:latin typeface="Times New Roman"/>
                <a:cs typeface="Times New Roman"/>
              </a:rPr>
              <a:t>x</a:t>
            </a:r>
            <a:r>
              <a:rPr sz="1400" spc="25" dirty="0">
                <a:latin typeface="Times New Roman"/>
                <a:cs typeface="Times New Roman"/>
              </a:rPr>
              <a:t>*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18849" y="2234847"/>
            <a:ext cx="574675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600" spc="15" baseline="1157" dirty="0">
                <a:latin typeface="Times New Roman"/>
                <a:cs typeface="Times New Roman"/>
              </a:rPr>
              <a:t>(</a:t>
            </a:r>
            <a:r>
              <a:rPr sz="3600" spc="-82" baseline="1157" dirty="0">
                <a:latin typeface="Times New Roman"/>
                <a:cs typeface="Times New Roman"/>
              </a:rPr>
              <a:t>5</a:t>
            </a:r>
            <a:r>
              <a:rPr sz="3600" spc="7" baseline="1157" dirty="0">
                <a:latin typeface="Times New Roman"/>
                <a:cs typeface="Times New Roman"/>
              </a:rPr>
              <a:t>)</a:t>
            </a:r>
            <a:r>
              <a:rPr sz="3600" spc="359" baseline="1157" dirty="0">
                <a:latin typeface="Times New Roman"/>
                <a:cs typeface="Times New Roman"/>
              </a:rPr>
              <a:t>)</a:t>
            </a:r>
            <a:r>
              <a:rPr sz="1800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35361" y="2722361"/>
            <a:ext cx="3596004" cy="404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80670" indent="-243204">
              <a:lnSpc>
                <a:spcPct val="100000"/>
              </a:lnSpc>
              <a:spcBef>
                <a:spcPts val="135"/>
              </a:spcBef>
              <a:buFont typeface="Symbol"/>
              <a:buChar char=""/>
              <a:tabLst>
                <a:tab pos="281305" algn="l"/>
              </a:tabLst>
            </a:pPr>
            <a:r>
              <a:rPr sz="3675" i="1" spc="15" baseline="14739" dirty="0">
                <a:latin typeface="Times New Roman"/>
                <a:cs typeface="Times New Roman"/>
              </a:rPr>
              <a:t>x</a:t>
            </a:r>
            <a:r>
              <a:rPr sz="1400" i="1" spc="10" dirty="0">
                <a:latin typeface="Times New Roman"/>
                <a:cs typeface="Times New Roman"/>
              </a:rPr>
              <a:t>rci</a:t>
            </a:r>
            <a:r>
              <a:rPr sz="1400" spc="10" dirty="0">
                <a:latin typeface="Symbol"/>
                <a:cs typeface="Symbol"/>
              </a:rPr>
              <a:t></a:t>
            </a:r>
            <a:r>
              <a:rPr sz="1400" spc="10" dirty="0">
                <a:latin typeface="Times New Roman"/>
                <a:cs typeface="Times New Roman"/>
              </a:rPr>
              <a:t>1</a:t>
            </a:r>
            <a:r>
              <a:rPr sz="1400" spc="165" dirty="0">
                <a:latin typeface="Times New Roman"/>
                <a:cs typeface="Times New Roman"/>
              </a:rPr>
              <a:t> </a:t>
            </a:r>
            <a:r>
              <a:rPr sz="3675" spc="52" baseline="14739" dirty="0">
                <a:latin typeface="Symbol"/>
                <a:cs typeface="Symbol"/>
              </a:rPr>
              <a:t></a:t>
            </a:r>
            <a:r>
              <a:rPr sz="3675" spc="-135" baseline="14739" dirty="0">
                <a:latin typeface="Times New Roman"/>
                <a:cs typeface="Times New Roman"/>
              </a:rPr>
              <a:t> </a:t>
            </a:r>
            <a:r>
              <a:rPr sz="3675" i="1" spc="44" baseline="14739" dirty="0">
                <a:latin typeface="Times New Roman"/>
                <a:cs typeface="Times New Roman"/>
              </a:rPr>
              <a:t>x</a:t>
            </a:r>
            <a:r>
              <a:rPr sz="1400" i="1" spc="30" dirty="0">
                <a:latin typeface="Times New Roman"/>
                <a:cs typeface="Times New Roman"/>
              </a:rPr>
              <a:t>rci</a:t>
            </a:r>
            <a:r>
              <a:rPr sz="1400" spc="30" dirty="0">
                <a:latin typeface="Symbol"/>
                <a:cs typeface="Symbol"/>
              </a:rPr>
              <a:t></a:t>
            </a:r>
            <a:r>
              <a:rPr sz="1400" spc="30" dirty="0">
                <a:latin typeface="Times New Roman"/>
                <a:cs typeface="Times New Roman"/>
              </a:rPr>
              <a:t>2</a:t>
            </a:r>
            <a:r>
              <a:rPr sz="1400" spc="270" dirty="0">
                <a:latin typeface="Times New Roman"/>
                <a:cs typeface="Times New Roman"/>
              </a:rPr>
              <a:t> </a:t>
            </a:r>
            <a:r>
              <a:rPr sz="3675" spc="52" baseline="14739" dirty="0">
                <a:latin typeface="Symbol"/>
                <a:cs typeface="Symbol"/>
              </a:rPr>
              <a:t></a:t>
            </a:r>
            <a:r>
              <a:rPr sz="3675" spc="-127" baseline="14739" dirty="0">
                <a:latin typeface="Times New Roman"/>
                <a:cs typeface="Times New Roman"/>
              </a:rPr>
              <a:t> </a:t>
            </a:r>
            <a:r>
              <a:rPr sz="3675" i="1" spc="44" baseline="14739" dirty="0">
                <a:latin typeface="Times New Roman"/>
                <a:cs typeface="Times New Roman"/>
              </a:rPr>
              <a:t>x</a:t>
            </a:r>
            <a:r>
              <a:rPr sz="1400" i="1" spc="30" dirty="0">
                <a:latin typeface="Times New Roman"/>
                <a:cs typeface="Times New Roman"/>
              </a:rPr>
              <a:t>rci</a:t>
            </a:r>
            <a:r>
              <a:rPr sz="1400" spc="30" dirty="0">
                <a:latin typeface="Symbol"/>
                <a:cs typeface="Symbol"/>
              </a:rPr>
              <a:t></a:t>
            </a:r>
            <a:r>
              <a:rPr sz="1400" spc="30" dirty="0">
                <a:latin typeface="Times New Roman"/>
                <a:cs typeface="Times New Roman"/>
              </a:rPr>
              <a:t>3</a:t>
            </a:r>
            <a:r>
              <a:rPr sz="1400" spc="200" dirty="0">
                <a:latin typeface="Times New Roman"/>
                <a:cs typeface="Times New Roman"/>
              </a:rPr>
              <a:t> </a:t>
            </a:r>
            <a:r>
              <a:rPr sz="3675" spc="52" baseline="14739" dirty="0">
                <a:latin typeface="Symbol"/>
                <a:cs typeface="Symbol"/>
              </a:rPr>
              <a:t></a:t>
            </a:r>
            <a:r>
              <a:rPr sz="3675" spc="-127" baseline="14739" dirty="0">
                <a:latin typeface="Times New Roman"/>
                <a:cs typeface="Times New Roman"/>
              </a:rPr>
              <a:t> </a:t>
            </a:r>
            <a:r>
              <a:rPr sz="3675" i="1" spc="44" baseline="14739" dirty="0">
                <a:latin typeface="Times New Roman"/>
                <a:cs typeface="Times New Roman"/>
              </a:rPr>
              <a:t>x</a:t>
            </a:r>
            <a:r>
              <a:rPr sz="1400" i="1" spc="30" dirty="0">
                <a:latin typeface="Times New Roman"/>
                <a:cs typeface="Times New Roman"/>
              </a:rPr>
              <a:t>rci</a:t>
            </a:r>
            <a:r>
              <a:rPr sz="1400" spc="30" dirty="0">
                <a:latin typeface="Symbol"/>
                <a:cs typeface="Symbol"/>
              </a:rPr>
              <a:t></a:t>
            </a:r>
            <a:r>
              <a:rPr sz="1400" spc="30" dirty="0">
                <a:latin typeface="Times New Roman"/>
                <a:cs typeface="Times New Roman"/>
              </a:rPr>
              <a:t>4</a:t>
            </a:r>
            <a:r>
              <a:rPr sz="1400" spc="345" dirty="0">
                <a:latin typeface="Times New Roman"/>
                <a:cs typeface="Times New Roman"/>
              </a:rPr>
              <a:t> </a:t>
            </a:r>
            <a:r>
              <a:rPr sz="2700" baseline="20061" dirty="0">
                <a:latin typeface="Arial"/>
                <a:cs typeface="Arial"/>
              </a:rPr>
              <a:t>.</a:t>
            </a:r>
            <a:endParaRPr sz="2700" baseline="20061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6888" y="2641031"/>
            <a:ext cx="1466215" cy="404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2450" i="1" dirty="0">
                <a:latin typeface="Times New Roman"/>
                <a:cs typeface="Times New Roman"/>
              </a:rPr>
              <a:t>x</a:t>
            </a:r>
            <a:r>
              <a:rPr sz="2100" i="1" baseline="-25793" dirty="0">
                <a:latin typeface="Times New Roman"/>
                <a:cs typeface="Times New Roman"/>
              </a:rPr>
              <a:t>rci</a:t>
            </a:r>
            <a:r>
              <a:rPr sz="2100" i="1" spc="-97" baseline="-25793" dirty="0">
                <a:latin typeface="Times New Roman"/>
                <a:cs typeface="Times New Roman"/>
              </a:rPr>
              <a:t> </a:t>
            </a:r>
            <a:r>
              <a:rPr sz="2450" spc="-20" dirty="0">
                <a:latin typeface="Times New Roman"/>
                <a:cs typeface="Times New Roman"/>
              </a:rPr>
              <a:t>(5)</a:t>
            </a:r>
            <a:r>
              <a:rPr sz="2450" spc="-125" dirty="0">
                <a:latin typeface="Times New Roman"/>
                <a:cs typeface="Times New Roman"/>
              </a:rPr>
              <a:t> </a:t>
            </a:r>
            <a:r>
              <a:rPr sz="2450" spc="35" dirty="0">
                <a:latin typeface="Symbol"/>
                <a:cs typeface="Symbol"/>
              </a:rPr>
              <a:t></a:t>
            </a:r>
            <a:r>
              <a:rPr sz="2450" spc="-15" dirty="0">
                <a:latin typeface="Times New Roman"/>
                <a:cs typeface="Times New Roman"/>
              </a:rPr>
              <a:t> </a:t>
            </a:r>
            <a:r>
              <a:rPr sz="2450" i="1" dirty="0">
                <a:latin typeface="Times New Roman"/>
                <a:cs typeface="Times New Roman"/>
              </a:rPr>
              <a:t>x</a:t>
            </a:r>
            <a:r>
              <a:rPr sz="2100" i="1" baseline="-25793" dirty="0">
                <a:latin typeface="Times New Roman"/>
                <a:cs typeface="Times New Roman"/>
              </a:rPr>
              <a:t>rci</a:t>
            </a:r>
            <a:endParaRPr sz="2100" baseline="-2579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500" y="3444366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spc="-5" dirty="0">
                <a:latin typeface="Arial"/>
                <a:cs typeface="Arial"/>
              </a:rPr>
              <a:t>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74142" y="3362059"/>
            <a:ext cx="113664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5" dirty="0">
                <a:latin typeface="Times New Roman"/>
                <a:cs typeface="Times New Roman"/>
              </a:rPr>
              <a:t>*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97652" y="3188434"/>
            <a:ext cx="48387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3060" algn="l"/>
              </a:tabLst>
            </a:pPr>
            <a:r>
              <a:rPr sz="1350" i="1" spc="20" dirty="0">
                <a:latin typeface="Times New Roman"/>
                <a:cs typeface="Times New Roman"/>
              </a:rPr>
              <a:t>R	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29032" y="3786666"/>
            <a:ext cx="64008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i="1" spc="30" dirty="0">
                <a:latin typeface="Times New Roman"/>
                <a:cs typeface="Times New Roman"/>
              </a:rPr>
              <a:t>r</a:t>
            </a:r>
            <a:r>
              <a:rPr sz="1350" spc="30" dirty="0">
                <a:latin typeface="Symbol"/>
                <a:cs typeface="Symbol"/>
              </a:rPr>
              <a:t></a:t>
            </a:r>
            <a:r>
              <a:rPr sz="1350" spc="30" dirty="0">
                <a:latin typeface="Times New Roman"/>
                <a:cs typeface="Times New Roman"/>
              </a:rPr>
              <a:t>1</a:t>
            </a:r>
            <a:r>
              <a:rPr sz="1350" spc="295" dirty="0">
                <a:latin typeface="Times New Roman"/>
                <a:cs typeface="Times New Roman"/>
              </a:rPr>
              <a:t> </a:t>
            </a:r>
            <a:r>
              <a:rPr sz="1350" i="1" spc="20" dirty="0">
                <a:latin typeface="Times New Roman"/>
                <a:cs typeface="Times New Roman"/>
              </a:rPr>
              <a:t>c</a:t>
            </a:r>
            <a:r>
              <a:rPr sz="1350" spc="20" dirty="0">
                <a:latin typeface="Symbol"/>
                <a:cs typeface="Symbol"/>
              </a:rPr>
              <a:t></a:t>
            </a:r>
            <a:r>
              <a:rPr sz="1350" spc="20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92576" y="3297082"/>
            <a:ext cx="1364615" cy="570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871855" algn="l"/>
                <a:tab pos="1204595" algn="l"/>
              </a:tabLst>
            </a:pPr>
            <a:r>
              <a:rPr sz="3550" spc="245" dirty="0">
                <a:latin typeface="Symbol"/>
                <a:cs typeface="Symbol"/>
              </a:rPr>
              <a:t></a:t>
            </a:r>
            <a:r>
              <a:rPr sz="3550" spc="25" dirty="0">
                <a:latin typeface="Symbol"/>
                <a:cs typeface="Symbol"/>
              </a:rPr>
              <a:t></a:t>
            </a:r>
            <a:r>
              <a:rPr sz="3550" dirty="0">
                <a:latin typeface="Times New Roman"/>
                <a:cs typeface="Times New Roman"/>
              </a:rPr>
              <a:t>	</a:t>
            </a:r>
            <a:r>
              <a:rPr sz="1350" i="1" spc="15" dirty="0">
                <a:latin typeface="Times New Roman"/>
                <a:cs typeface="Times New Roman"/>
              </a:rPr>
              <a:t>rc</a:t>
            </a:r>
            <a:r>
              <a:rPr sz="1350" i="1" dirty="0">
                <a:latin typeface="Times New Roman"/>
                <a:cs typeface="Times New Roman"/>
              </a:rPr>
              <a:t>	</a:t>
            </a:r>
            <a:r>
              <a:rPr sz="1350" i="1" spc="15" dirty="0">
                <a:latin typeface="Times New Roman"/>
                <a:cs typeface="Times New Roman"/>
              </a:rPr>
              <a:t>rc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889694" y="3571645"/>
            <a:ext cx="172720" cy="2451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00" i="1" spc="-10" dirty="0">
                <a:latin typeface="Times New Roman"/>
                <a:cs typeface="Times New Roman"/>
              </a:rPr>
              <a:t>rc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72382" y="3357283"/>
            <a:ext cx="7950834" cy="4044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354330" algn="l"/>
                <a:tab pos="775335" algn="l"/>
                <a:tab pos="5309870" algn="l"/>
              </a:tabLst>
            </a:pPr>
            <a:r>
              <a:rPr sz="2350" i="1" spc="20" dirty="0">
                <a:latin typeface="Times New Roman"/>
                <a:cs typeface="Times New Roman"/>
              </a:rPr>
              <a:t>n	</a:t>
            </a:r>
            <a:r>
              <a:rPr sz="2350" b="1" spc="20" dirty="0">
                <a:latin typeface="Times New Roman"/>
                <a:cs typeface="Times New Roman"/>
              </a:rPr>
              <a:t>x	</a:t>
            </a:r>
            <a:r>
              <a:rPr sz="2350" spc="20" dirty="0">
                <a:latin typeface="Symbol"/>
                <a:cs typeface="Symbol"/>
              </a:rPr>
              <a:t></a:t>
            </a:r>
            <a:r>
              <a:rPr sz="2350" spc="-55" dirty="0">
                <a:latin typeface="Times New Roman"/>
                <a:cs typeface="Times New Roman"/>
              </a:rPr>
              <a:t> </a:t>
            </a:r>
            <a:r>
              <a:rPr sz="2350" b="1" spc="40" dirty="0">
                <a:latin typeface="Times New Roman"/>
                <a:cs typeface="Times New Roman"/>
              </a:rPr>
              <a:t>T</a:t>
            </a:r>
            <a:r>
              <a:rPr sz="2025" spc="22" baseline="43209" dirty="0">
                <a:latin typeface="Times New Roman"/>
                <a:cs typeface="Times New Roman"/>
              </a:rPr>
              <a:t>*</a:t>
            </a:r>
            <a:r>
              <a:rPr sz="2025" spc="60" baseline="43209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,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theref</a:t>
            </a:r>
            <a:r>
              <a:rPr sz="1800" spc="-10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re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g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n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5" dirty="0">
                <a:latin typeface="Arial"/>
                <a:cs typeface="Arial"/>
              </a:rPr>
              <a:t>h</a:t>
            </a:r>
            <a:r>
              <a:rPr sz="1800" spc="-5" dirty="0">
                <a:latin typeface="Arial"/>
                <a:cs typeface="Arial"/>
              </a:rPr>
              <a:t>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</a:t>
            </a:r>
            <a:r>
              <a:rPr sz="1800" spc="-1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tes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2450" i="1" spc="30" dirty="0">
                <a:latin typeface="Times New Roman"/>
                <a:cs typeface="Times New Roman"/>
              </a:rPr>
              <a:t>d</a:t>
            </a:r>
            <a:r>
              <a:rPr sz="2450" i="1" dirty="0">
                <a:latin typeface="Times New Roman"/>
                <a:cs typeface="Times New Roman"/>
              </a:rPr>
              <a:t>	</a:t>
            </a:r>
            <a:r>
              <a:rPr sz="2450" spc="15" dirty="0">
                <a:latin typeface="Times New Roman"/>
                <a:cs typeface="Times New Roman"/>
              </a:rPr>
              <a:t>,</a:t>
            </a:r>
            <a:r>
              <a:rPr sz="2450" spc="250" dirty="0">
                <a:latin typeface="Times New Roman"/>
                <a:cs typeface="Times New Roman"/>
              </a:rPr>
              <a:t> </a:t>
            </a:r>
            <a:r>
              <a:rPr sz="2450" i="1" spc="20" dirty="0">
                <a:latin typeface="Times New Roman"/>
                <a:cs typeface="Times New Roman"/>
              </a:rPr>
              <a:t>r</a:t>
            </a:r>
            <a:r>
              <a:rPr sz="2450" i="1" spc="-30" dirty="0">
                <a:latin typeface="Times New Roman"/>
                <a:cs typeface="Times New Roman"/>
              </a:rPr>
              <a:t> </a:t>
            </a:r>
            <a:r>
              <a:rPr sz="2450" spc="30" dirty="0">
                <a:latin typeface="Symbol"/>
                <a:cs typeface="Symbol"/>
              </a:rPr>
              <a:t></a:t>
            </a:r>
            <a:r>
              <a:rPr sz="2450" spc="-345" dirty="0">
                <a:latin typeface="Times New Roman"/>
                <a:cs typeface="Times New Roman"/>
              </a:rPr>
              <a:t> </a:t>
            </a:r>
            <a:r>
              <a:rPr sz="2450" spc="-225" dirty="0">
                <a:latin typeface="Times New Roman"/>
                <a:cs typeface="Times New Roman"/>
              </a:rPr>
              <a:t>1</a:t>
            </a:r>
            <a:r>
              <a:rPr sz="2450" spc="90" dirty="0">
                <a:latin typeface="Times New Roman"/>
                <a:cs typeface="Times New Roman"/>
              </a:rPr>
              <a:t>,</a:t>
            </a:r>
            <a:r>
              <a:rPr sz="2450" spc="-15" dirty="0">
                <a:latin typeface="Times New Roman"/>
                <a:cs typeface="Times New Roman"/>
              </a:rPr>
              <a:t>...</a:t>
            </a:r>
            <a:r>
              <a:rPr sz="2450" spc="15" dirty="0">
                <a:latin typeface="Times New Roman"/>
                <a:cs typeface="Times New Roman"/>
              </a:rPr>
              <a:t>,</a:t>
            </a:r>
            <a:r>
              <a:rPr sz="2450" spc="-320" dirty="0">
                <a:latin typeface="Times New Roman"/>
                <a:cs typeface="Times New Roman"/>
              </a:rPr>
              <a:t> </a:t>
            </a:r>
            <a:r>
              <a:rPr sz="2450" i="1" spc="10" dirty="0">
                <a:latin typeface="Times New Roman"/>
                <a:cs typeface="Times New Roman"/>
              </a:rPr>
              <a:t>R</a:t>
            </a:r>
            <a:r>
              <a:rPr sz="2450" spc="15" dirty="0">
                <a:latin typeface="Times New Roman"/>
                <a:cs typeface="Times New Roman"/>
              </a:rPr>
              <a:t>,</a:t>
            </a:r>
            <a:r>
              <a:rPr sz="2450" spc="250" dirty="0">
                <a:latin typeface="Times New Roman"/>
                <a:cs typeface="Times New Roman"/>
              </a:rPr>
              <a:t> </a:t>
            </a:r>
            <a:r>
              <a:rPr sz="2450" spc="-5" dirty="0">
                <a:latin typeface="Times New Roman"/>
                <a:cs typeface="Times New Roman"/>
              </a:rPr>
              <a:t>c</a:t>
            </a:r>
            <a:r>
              <a:rPr sz="2450" spc="-30" dirty="0">
                <a:latin typeface="Times New Roman"/>
                <a:cs typeface="Times New Roman"/>
              </a:rPr>
              <a:t>=</a:t>
            </a:r>
            <a:r>
              <a:rPr sz="2450" spc="-25" dirty="0">
                <a:latin typeface="Times New Roman"/>
                <a:cs typeface="Times New Roman"/>
              </a:rPr>
              <a:t>1</a:t>
            </a:r>
            <a:r>
              <a:rPr sz="2450" spc="-15" dirty="0">
                <a:latin typeface="Times New Roman"/>
                <a:cs typeface="Times New Roman"/>
              </a:rPr>
              <a:t>,...,</a:t>
            </a:r>
            <a:r>
              <a:rPr sz="2450" spc="40" dirty="0">
                <a:latin typeface="Times New Roman"/>
                <a:cs typeface="Times New Roman"/>
              </a:rPr>
              <a:t>C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19100" y="3951352"/>
            <a:ext cx="93141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8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can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corrected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by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known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totals: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find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set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weights,</a:t>
            </a:r>
            <a:r>
              <a:rPr sz="1800" spc="295" dirty="0">
                <a:latin typeface="Arial"/>
                <a:cs typeface="Arial"/>
              </a:rPr>
              <a:t> </a:t>
            </a:r>
            <a:r>
              <a:rPr sz="2500" i="1" spc="-55" dirty="0">
                <a:latin typeface="Times New Roman"/>
                <a:cs typeface="Times New Roman"/>
              </a:rPr>
              <a:t>w</a:t>
            </a:r>
            <a:r>
              <a:rPr sz="2175" i="1" spc="-82" baseline="-24904" dirty="0">
                <a:latin typeface="Times New Roman"/>
                <a:cs typeface="Times New Roman"/>
              </a:rPr>
              <a:t>rc</a:t>
            </a:r>
            <a:r>
              <a:rPr sz="2175" i="1" spc="-187" baseline="-2490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45" dirty="0">
                <a:latin typeface="Times New Roman"/>
                <a:cs typeface="Times New Roman"/>
              </a:rPr>
              <a:t> </a:t>
            </a:r>
            <a:r>
              <a:rPr sz="2500" i="1" dirty="0">
                <a:latin typeface="Times New Roman"/>
                <a:cs typeface="Times New Roman"/>
              </a:rPr>
              <a:t>r</a:t>
            </a:r>
            <a:r>
              <a:rPr sz="2500" i="1" spc="-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</a:t>
            </a:r>
            <a:r>
              <a:rPr sz="2500" spc="-350" dirty="0">
                <a:latin typeface="Times New Roman"/>
                <a:cs typeface="Times New Roman"/>
              </a:rPr>
              <a:t> </a:t>
            </a:r>
            <a:r>
              <a:rPr sz="2500" spc="-45" dirty="0">
                <a:latin typeface="Times New Roman"/>
                <a:cs typeface="Times New Roman"/>
              </a:rPr>
              <a:t>1,...,</a:t>
            </a:r>
            <a:r>
              <a:rPr sz="2500" spc="-335" dirty="0">
                <a:latin typeface="Times New Roman"/>
                <a:cs typeface="Times New Roman"/>
              </a:rPr>
              <a:t> </a:t>
            </a:r>
            <a:r>
              <a:rPr sz="2500" i="1" spc="-15" dirty="0">
                <a:latin typeface="Times New Roman"/>
                <a:cs typeface="Times New Roman"/>
              </a:rPr>
              <a:t>R</a:t>
            </a:r>
            <a:r>
              <a:rPr sz="2500" spc="-15" dirty="0">
                <a:latin typeface="Times New Roman"/>
                <a:cs typeface="Times New Roman"/>
              </a:rPr>
              <a:t>,</a:t>
            </a:r>
            <a:r>
              <a:rPr sz="2500" spc="245" dirty="0">
                <a:latin typeface="Times New Roman"/>
                <a:cs typeface="Times New Roman"/>
              </a:rPr>
              <a:t> </a:t>
            </a:r>
            <a:r>
              <a:rPr sz="2500" spc="-35" dirty="0">
                <a:latin typeface="Times New Roman"/>
                <a:cs typeface="Times New Roman"/>
              </a:rPr>
              <a:t>c=1,...,C</a:t>
            </a:r>
            <a:r>
              <a:rPr sz="25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,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being</a:t>
            </a:r>
            <a:r>
              <a:rPr sz="1800" spc="1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close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spc="1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possible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335" dirty="0">
                <a:latin typeface="Arial"/>
                <a:cs typeface="Arial"/>
              </a:rPr>
              <a:t> </a:t>
            </a:r>
            <a:r>
              <a:rPr sz="2500" i="1" spc="20" dirty="0">
                <a:latin typeface="Times New Roman"/>
                <a:cs typeface="Times New Roman"/>
              </a:rPr>
              <a:t>d</a:t>
            </a:r>
            <a:r>
              <a:rPr sz="2175" i="1" spc="30" baseline="-24904" dirty="0">
                <a:latin typeface="Times New Roman"/>
                <a:cs typeface="Times New Roman"/>
              </a:rPr>
              <a:t>rc</a:t>
            </a:r>
            <a:r>
              <a:rPr sz="2175" i="1" spc="-187" baseline="-24904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Times New Roman"/>
                <a:cs typeface="Times New Roman"/>
              </a:rPr>
              <a:t>,</a:t>
            </a:r>
            <a:r>
              <a:rPr sz="2500" spc="240" dirty="0">
                <a:latin typeface="Times New Roman"/>
                <a:cs typeface="Times New Roman"/>
              </a:rPr>
              <a:t> </a:t>
            </a:r>
            <a:r>
              <a:rPr sz="2500" i="1" dirty="0">
                <a:latin typeface="Times New Roman"/>
                <a:cs typeface="Times New Roman"/>
              </a:rPr>
              <a:t>r</a:t>
            </a:r>
            <a:r>
              <a:rPr sz="2500" i="1" spc="-3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</a:t>
            </a:r>
            <a:r>
              <a:rPr sz="2500" spc="-360" dirty="0">
                <a:latin typeface="Times New Roman"/>
                <a:cs typeface="Times New Roman"/>
              </a:rPr>
              <a:t> </a:t>
            </a:r>
            <a:r>
              <a:rPr sz="2500" spc="-45" dirty="0">
                <a:latin typeface="Times New Roman"/>
                <a:cs typeface="Times New Roman"/>
              </a:rPr>
              <a:t>1,...,</a:t>
            </a:r>
            <a:r>
              <a:rPr sz="2500" spc="-335" dirty="0">
                <a:latin typeface="Times New Roman"/>
                <a:cs typeface="Times New Roman"/>
              </a:rPr>
              <a:t> </a:t>
            </a:r>
            <a:r>
              <a:rPr sz="2500" i="1" spc="-15" dirty="0">
                <a:latin typeface="Times New Roman"/>
                <a:cs typeface="Times New Roman"/>
              </a:rPr>
              <a:t>R</a:t>
            </a:r>
            <a:r>
              <a:rPr sz="2500" spc="-15" dirty="0">
                <a:latin typeface="Times New Roman"/>
                <a:cs typeface="Times New Roman"/>
              </a:rPr>
              <a:t>,</a:t>
            </a:r>
            <a:r>
              <a:rPr sz="2500" spc="235" dirty="0">
                <a:latin typeface="Times New Roman"/>
                <a:cs typeface="Times New Roman"/>
              </a:rPr>
              <a:t> </a:t>
            </a:r>
            <a:r>
              <a:rPr sz="2500" i="1" dirty="0">
                <a:latin typeface="Times New Roman"/>
                <a:cs typeface="Times New Roman"/>
              </a:rPr>
              <a:t>c</a:t>
            </a:r>
            <a:r>
              <a:rPr sz="2500" i="1" spc="-75" dirty="0">
                <a:latin typeface="Times New Roman"/>
                <a:cs typeface="Times New Roman"/>
              </a:rPr>
              <a:t> </a:t>
            </a:r>
            <a:r>
              <a:rPr sz="2500" dirty="0">
                <a:latin typeface="Symbol"/>
                <a:cs typeface="Symbol"/>
              </a:rPr>
              <a:t></a:t>
            </a:r>
            <a:r>
              <a:rPr sz="2500" spc="-355" dirty="0">
                <a:latin typeface="Times New Roman"/>
                <a:cs typeface="Times New Roman"/>
              </a:rPr>
              <a:t> </a:t>
            </a:r>
            <a:r>
              <a:rPr sz="2500" spc="-20" dirty="0">
                <a:latin typeface="Times New Roman"/>
                <a:cs typeface="Times New Roman"/>
              </a:rPr>
              <a:t>1,...,</a:t>
            </a:r>
            <a:r>
              <a:rPr sz="2500" i="1" spc="-20" dirty="0">
                <a:latin typeface="Times New Roman"/>
                <a:cs typeface="Times New Roman"/>
              </a:rPr>
              <a:t>C</a:t>
            </a:r>
            <a:r>
              <a:rPr sz="2500" i="1" spc="29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satisfying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1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constrains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02300" y="5015598"/>
            <a:ext cx="81915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717550" algn="l"/>
              </a:tabLst>
            </a:pPr>
            <a:r>
              <a:rPr sz="1350" spc="20" dirty="0">
                <a:latin typeface="Times New Roman"/>
                <a:cs typeface="Times New Roman"/>
              </a:rPr>
              <a:t>*	*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1583" y="5023941"/>
            <a:ext cx="975994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72745" algn="l"/>
                <a:tab pos="795655" algn="l"/>
              </a:tabLst>
            </a:pPr>
            <a:r>
              <a:rPr sz="2350" i="1" spc="35" dirty="0">
                <a:latin typeface="Times New Roman"/>
                <a:cs typeface="Times New Roman"/>
              </a:rPr>
              <a:t>w	</a:t>
            </a:r>
            <a:r>
              <a:rPr sz="2350" b="1" spc="25" dirty="0">
                <a:latin typeface="Times New Roman"/>
                <a:cs typeface="Times New Roman"/>
              </a:rPr>
              <a:t>x	</a:t>
            </a:r>
            <a:r>
              <a:rPr sz="2350" spc="25" dirty="0">
                <a:latin typeface="Symbol"/>
                <a:cs typeface="Symbol"/>
              </a:rPr>
              <a:t></a:t>
            </a:r>
            <a:endParaRPr sz="23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0134" y="4841973"/>
            <a:ext cx="518922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54965" algn="l"/>
                <a:tab pos="4715510" algn="l"/>
                <a:tab pos="5057140" algn="l"/>
              </a:tabLst>
            </a:pPr>
            <a:r>
              <a:rPr sz="1350" i="1" spc="25" dirty="0">
                <a:latin typeface="Times New Roman"/>
                <a:cs typeface="Times New Roman"/>
              </a:rPr>
              <a:t>R	C	R	</a:t>
            </a:r>
            <a:r>
              <a:rPr sz="1350" i="1" spc="30" dirty="0">
                <a:latin typeface="Times New Roman"/>
                <a:cs typeface="Times New Roman"/>
              </a:rPr>
              <a:t>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78123" y="5229119"/>
            <a:ext cx="639826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47345" algn="l"/>
                <a:tab pos="4820920" algn="l"/>
                <a:tab pos="5446395" algn="l"/>
                <a:tab pos="6237605" algn="l"/>
              </a:tabLst>
            </a:pPr>
            <a:r>
              <a:rPr sz="1350" i="1" spc="15" dirty="0">
                <a:latin typeface="Times New Roman"/>
                <a:cs typeface="Times New Roman"/>
              </a:rPr>
              <a:t>rc	rc	rc	rc	rc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75531" y="5024149"/>
            <a:ext cx="5483860" cy="388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  <a:tabLst>
                <a:tab pos="3707129" algn="l"/>
                <a:tab pos="4258310" algn="l"/>
                <a:tab pos="4835525" algn="l"/>
              </a:tabLst>
            </a:pPr>
            <a:r>
              <a:rPr sz="2350" b="1" spc="35" dirty="0">
                <a:latin typeface="Times New Roman"/>
                <a:cs typeface="Times New Roman"/>
              </a:rPr>
              <a:t>T </a:t>
            </a:r>
            <a:r>
              <a:rPr sz="2350" b="1" spc="-18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spc="-15" dirty="0">
                <a:latin typeface="Arial"/>
                <a:cs typeface="Arial"/>
              </a:rPr>
              <a:t>n</a:t>
            </a:r>
            <a:r>
              <a:rPr sz="1800" spc="-5" dirty="0">
                <a:latin typeface="Arial"/>
                <a:cs typeface="Arial"/>
              </a:rPr>
              <a:t>d</a:t>
            </a:r>
            <a:r>
              <a:rPr sz="1800" spc="11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agai</a:t>
            </a:r>
            <a:r>
              <a:rPr sz="1800" dirty="0">
                <a:latin typeface="Arial"/>
                <a:cs typeface="Arial"/>
              </a:rPr>
              <a:t>n,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if </a:t>
            </a:r>
            <a:r>
              <a:rPr sz="1800" spc="-150" dirty="0">
                <a:latin typeface="Arial"/>
                <a:cs typeface="Arial"/>
              </a:rPr>
              <a:t> </a:t>
            </a:r>
            <a:r>
              <a:rPr sz="2350" i="1" spc="110" dirty="0">
                <a:latin typeface="Times New Roman"/>
                <a:cs typeface="Times New Roman"/>
              </a:rPr>
              <a:t>D</a:t>
            </a:r>
            <a:r>
              <a:rPr sz="2350" spc="85" dirty="0">
                <a:latin typeface="Times New Roman"/>
                <a:cs typeface="Times New Roman"/>
              </a:rPr>
              <a:t>(</a:t>
            </a:r>
            <a:r>
              <a:rPr sz="2350" i="1" spc="25" dirty="0">
                <a:latin typeface="Times New Roman"/>
                <a:cs typeface="Times New Roman"/>
              </a:rPr>
              <a:t>d</a:t>
            </a:r>
            <a:r>
              <a:rPr sz="2350" i="1" spc="-345" dirty="0">
                <a:latin typeface="Times New Roman"/>
                <a:cs typeface="Times New Roman"/>
              </a:rPr>
              <a:t> </a:t>
            </a:r>
            <a:r>
              <a:rPr sz="2350" spc="10" dirty="0">
                <a:latin typeface="Times New Roman"/>
                <a:cs typeface="Times New Roman"/>
              </a:rPr>
              <a:t>,</a:t>
            </a:r>
            <a:r>
              <a:rPr sz="2350" spc="-305" dirty="0">
                <a:latin typeface="Times New Roman"/>
                <a:cs typeface="Times New Roman"/>
              </a:rPr>
              <a:t> </a:t>
            </a:r>
            <a:r>
              <a:rPr sz="2350" i="1" spc="55" dirty="0">
                <a:latin typeface="Times New Roman"/>
                <a:cs typeface="Times New Roman"/>
              </a:rPr>
              <a:t>w</a:t>
            </a:r>
            <a:r>
              <a:rPr sz="2350" spc="15" dirty="0">
                <a:latin typeface="Times New Roman"/>
                <a:cs typeface="Times New Roman"/>
              </a:rPr>
              <a:t>)</a:t>
            </a:r>
            <a:r>
              <a:rPr sz="2350" spc="-40" dirty="0">
                <a:latin typeface="Times New Roman"/>
                <a:cs typeface="Times New Roman"/>
              </a:rPr>
              <a:t> </a:t>
            </a:r>
            <a:r>
              <a:rPr sz="2350" spc="30" dirty="0">
                <a:latin typeface="Symbol"/>
                <a:cs typeface="Symbol"/>
              </a:rPr>
              <a:t></a:t>
            </a:r>
            <a:r>
              <a:rPr sz="2350" dirty="0">
                <a:latin typeface="Times New Roman"/>
                <a:cs typeface="Times New Roman"/>
              </a:rPr>
              <a:t>	</a:t>
            </a:r>
            <a:r>
              <a:rPr sz="2350" spc="150" dirty="0">
                <a:latin typeface="Times New Roman"/>
                <a:cs typeface="Times New Roman"/>
              </a:rPr>
              <a:t>(</a:t>
            </a:r>
            <a:r>
              <a:rPr sz="2350" i="1" spc="35" dirty="0">
                <a:latin typeface="Times New Roman"/>
                <a:cs typeface="Times New Roman"/>
              </a:rPr>
              <a:t>w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30" dirty="0">
                <a:latin typeface="Symbol"/>
                <a:cs typeface="Symbol"/>
              </a:rPr>
              <a:t></a:t>
            </a:r>
            <a:r>
              <a:rPr sz="2350" spc="-190" dirty="0">
                <a:latin typeface="Times New Roman"/>
                <a:cs typeface="Times New Roman"/>
              </a:rPr>
              <a:t> </a:t>
            </a:r>
            <a:r>
              <a:rPr sz="2350" i="1" spc="25" dirty="0">
                <a:latin typeface="Times New Roman"/>
                <a:cs typeface="Times New Roman"/>
              </a:rPr>
              <a:t>d</a:t>
            </a:r>
            <a:r>
              <a:rPr sz="2350" i="1" dirty="0">
                <a:latin typeface="Times New Roman"/>
                <a:cs typeface="Times New Roman"/>
              </a:rPr>
              <a:t>	</a:t>
            </a:r>
            <a:r>
              <a:rPr sz="2350" spc="100" dirty="0">
                <a:latin typeface="Times New Roman"/>
                <a:cs typeface="Times New Roman"/>
              </a:rPr>
              <a:t>)</a:t>
            </a:r>
            <a:r>
              <a:rPr sz="2025" spc="30" baseline="43209" dirty="0">
                <a:latin typeface="Times New Roman"/>
                <a:cs typeface="Times New Roman"/>
              </a:rPr>
              <a:t>2</a:t>
            </a:r>
            <a:r>
              <a:rPr sz="2025" baseline="43209" dirty="0">
                <a:latin typeface="Times New Roman"/>
                <a:cs typeface="Times New Roman"/>
              </a:rPr>
              <a:t> </a:t>
            </a:r>
            <a:r>
              <a:rPr sz="2025" spc="15" baseline="43209" dirty="0">
                <a:latin typeface="Times New Roman"/>
                <a:cs typeface="Times New Roman"/>
              </a:rPr>
              <a:t> </a:t>
            </a:r>
            <a:r>
              <a:rPr sz="2350" spc="15" dirty="0">
                <a:latin typeface="Times New Roman"/>
                <a:cs typeface="Times New Roman"/>
              </a:rPr>
              <a:t>/</a:t>
            </a:r>
            <a:r>
              <a:rPr sz="2350" spc="-130" dirty="0">
                <a:latin typeface="Times New Roman"/>
                <a:cs typeface="Times New Roman"/>
              </a:rPr>
              <a:t> </a:t>
            </a:r>
            <a:r>
              <a:rPr sz="2350" i="1" spc="25" dirty="0">
                <a:latin typeface="Times New Roman"/>
                <a:cs typeface="Times New Roman"/>
              </a:rPr>
              <a:t>d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64638" y="4941489"/>
            <a:ext cx="5438140" cy="5702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715510" algn="l"/>
              </a:tabLst>
            </a:pPr>
            <a:r>
              <a:rPr sz="3550" spc="265" dirty="0">
                <a:latin typeface="Symbol"/>
                <a:cs typeface="Symbol"/>
              </a:rPr>
              <a:t></a:t>
            </a:r>
            <a:r>
              <a:rPr sz="3550" spc="35" dirty="0">
                <a:latin typeface="Symbol"/>
                <a:cs typeface="Symbol"/>
              </a:rPr>
              <a:t></a:t>
            </a:r>
            <a:r>
              <a:rPr sz="3550" dirty="0">
                <a:latin typeface="Times New Roman"/>
                <a:cs typeface="Times New Roman"/>
              </a:rPr>
              <a:t>	</a:t>
            </a:r>
            <a:r>
              <a:rPr sz="3550" spc="254" dirty="0">
                <a:latin typeface="Symbol"/>
                <a:cs typeface="Symbol"/>
              </a:rPr>
              <a:t></a:t>
            </a:r>
            <a:endParaRPr sz="35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4500" y="5440206"/>
            <a:ext cx="8979535" cy="5657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9215">
              <a:lnSpc>
                <a:spcPts val="1480"/>
              </a:lnSpc>
              <a:spcBef>
                <a:spcPts val="130"/>
              </a:spcBef>
              <a:tabLst>
                <a:tab pos="4772660" algn="l"/>
              </a:tabLst>
            </a:pPr>
            <a:r>
              <a:rPr sz="1350" i="1" spc="30" dirty="0">
                <a:latin typeface="Times New Roman"/>
                <a:cs typeface="Times New Roman"/>
              </a:rPr>
              <a:t>r</a:t>
            </a:r>
            <a:r>
              <a:rPr sz="1350" spc="30" dirty="0">
                <a:latin typeface="Symbol"/>
                <a:cs typeface="Symbol"/>
              </a:rPr>
              <a:t></a:t>
            </a:r>
            <a:r>
              <a:rPr sz="1350" spc="30" dirty="0">
                <a:latin typeface="Times New Roman"/>
                <a:cs typeface="Times New Roman"/>
              </a:rPr>
              <a:t>1</a:t>
            </a:r>
            <a:r>
              <a:rPr sz="1350" spc="380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c</a:t>
            </a:r>
            <a:r>
              <a:rPr sz="1350" spc="25" dirty="0">
                <a:latin typeface="Symbol"/>
                <a:cs typeface="Symbol"/>
              </a:rPr>
              <a:t></a:t>
            </a:r>
            <a:r>
              <a:rPr sz="1350" spc="25" dirty="0">
                <a:latin typeface="Times New Roman"/>
                <a:cs typeface="Times New Roman"/>
              </a:rPr>
              <a:t>1	</a:t>
            </a:r>
            <a:r>
              <a:rPr sz="1350" i="1" spc="30" dirty="0">
                <a:latin typeface="Times New Roman"/>
                <a:cs typeface="Times New Roman"/>
              </a:rPr>
              <a:t>r</a:t>
            </a:r>
            <a:r>
              <a:rPr sz="1350" spc="30" dirty="0">
                <a:latin typeface="Symbol"/>
                <a:cs typeface="Symbol"/>
              </a:rPr>
              <a:t></a:t>
            </a:r>
            <a:r>
              <a:rPr sz="1350" spc="30" dirty="0">
                <a:latin typeface="Times New Roman"/>
                <a:cs typeface="Times New Roman"/>
              </a:rPr>
              <a:t>1</a:t>
            </a:r>
            <a:r>
              <a:rPr sz="1350" spc="320" dirty="0">
                <a:latin typeface="Times New Roman"/>
                <a:cs typeface="Times New Roman"/>
              </a:rPr>
              <a:t> </a:t>
            </a:r>
            <a:r>
              <a:rPr sz="1350" i="1" spc="25" dirty="0">
                <a:latin typeface="Times New Roman"/>
                <a:cs typeface="Times New Roman"/>
              </a:rPr>
              <a:t>c</a:t>
            </a:r>
            <a:r>
              <a:rPr sz="1350" spc="25" dirty="0">
                <a:latin typeface="Symbol"/>
                <a:cs typeface="Symbol"/>
              </a:rPr>
              <a:t></a:t>
            </a:r>
            <a:r>
              <a:rPr sz="1350" spc="25" dirty="0">
                <a:latin typeface="Times New Roman"/>
                <a:cs typeface="Times New Roman"/>
              </a:rPr>
              <a:t>1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2740"/>
              </a:lnSpc>
            </a:pPr>
            <a:r>
              <a:rPr sz="1800" dirty="0">
                <a:latin typeface="Arial"/>
                <a:cs typeface="Arial"/>
              </a:rPr>
              <a:t>of</a:t>
            </a:r>
            <a:r>
              <a:rPr sz="1800" spc="250" dirty="0">
                <a:latin typeface="Arial"/>
                <a:cs typeface="Arial"/>
              </a:rPr>
              <a:t> </a:t>
            </a:r>
            <a:r>
              <a:rPr sz="2400" i="1" spc="110" dirty="0">
                <a:latin typeface="Times New Roman"/>
                <a:cs typeface="Times New Roman"/>
              </a:rPr>
              <a:t>D</a:t>
            </a:r>
            <a:r>
              <a:rPr sz="2400" spc="110" dirty="0">
                <a:latin typeface="Times New Roman"/>
                <a:cs typeface="Times New Roman"/>
              </a:rPr>
              <a:t>(</a:t>
            </a:r>
            <a:r>
              <a:rPr sz="2400" i="1" spc="110" dirty="0">
                <a:latin typeface="Times New Roman"/>
                <a:cs typeface="Times New Roman"/>
              </a:rPr>
              <a:t>d</a:t>
            </a:r>
            <a:r>
              <a:rPr sz="2400" spc="110" dirty="0">
                <a:latin typeface="Times New Roman"/>
                <a:cs typeface="Times New Roman"/>
              </a:rPr>
              <a:t>,</a:t>
            </a:r>
            <a:r>
              <a:rPr sz="2400" spc="-335" dirty="0">
                <a:latin typeface="Times New Roman"/>
                <a:cs typeface="Times New Roman"/>
              </a:rPr>
              <a:t> </a:t>
            </a:r>
            <a:r>
              <a:rPr sz="2400" i="1" spc="35" dirty="0">
                <a:latin typeface="Times New Roman"/>
                <a:cs typeface="Times New Roman"/>
              </a:rPr>
              <a:t>w</a:t>
            </a:r>
            <a:r>
              <a:rPr sz="2400" spc="35" dirty="0">
                <a:latin typeface="Times New Roman"/>
                <a:cs typeface="Times New Roman"/>
              </a:rPr>
              <a:t>)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explicit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(simple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matrix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algebra,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see</a:t>
            </a:r>
            <a:r>
              <a:rPr sz="1800" dirty="0">
                <a:latin typeface="Arial"/>
                <a:cs typeface="Arial"/>
              </a:rPr>
              <a:t> Deville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Särndall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1992,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Section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1).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888985" y="5098160"/>
            <a:ext cx="1817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then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minimization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8FDD3007-E4EB-4E1A-B8A4-6352D4179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573"/>
    </mc:Choice>
    <mc:Fallback xmlns="">
      <p:transition spd="slow" advTm="192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82420" y="633730"/>
            <a:ext cx="6189345" cy="2882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5610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Properties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use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8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proposed</a:t>
            </a:r>
            <a:r>
              <a:rPr sz="18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calibration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Closed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solution.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Can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>
                <a:latin typeface="Arial"/>
                <a:cs typeface="Arial"/>
              </a:rPr>
              <a:t>be</a:t>
            </a:r>
            <a:r>
              <a:rPr sz="1800">
                <a:latin typeface="Arial"/>
                <a:cs typeface="Arial"/>
              </a:rPr>
              <a:t> </a:t>
            </a:r>
            <a:r>
              <a:rPr sz="1800" spc="-5">
                <a:latin typeface="Arial"/>
                <a:cs typeface="Arial"/>
              </a:rPr>
              <a:t>extend</a:t>
            </a:r>
            <a:r>
              <a:rPr lang="en-US" sz="1800" spc="-5">
                <a:latin typeface="Arial"/>
                <a:cs typeface="Arial"/>
              </a:rPr>
              <a:t>ed</a:t>
            </a:r>
            <a:r>
              <a:rPr sz="180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multi-dimension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case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Arial"/>
                <a:cs typeface="Arial"/>
              </a:rPr>
              <a:t>No special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software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complicated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programming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required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D19393-7D88-417E-BBD5-B93570088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03"/>
    </mc:Choice>
    <mc:Fallback xmlns="">
      <p:transition spd="slow" advTm="3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500" y="342137"/>
            <a:ext cx="9263380" cy="349948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800" b="1" spc="-5" dirty="0">
                <a:latin typeface="Arial"/>
                <a:cs typeface="Arial"/>
              </a:rPr>
              <a:t>References.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  <a:spcBef>
                <a:spcPts val="700"/>
              </a:spcBef>
            </a:pPr>
            <a:r>
              <a:rPr sz="1800" spc="-5" dirty="0">
                <a:latin typeface="Arial"/>
                <a:cs typeface="Arial"/>
              </a:rPr>
              <a:t>Deville,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J.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C.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9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Särndal,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C.-E.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(1992),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Calibration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Estimators</a:t>
            </a:r>
            <a:r>
              <a:rPr sz="1800" spc="9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8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Survey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Sampling,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JASA</a:t>
            </a:r>
            <a:r>
              <a:rPr sz="1800" spc="-5" dirty="0">
                <a:latin typeface="Arial"/>
                <a:cs typeface="Arial"/>
              </a:rPr>
              <a:t>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  <a:tabLst>
                <a:tab pos="456565" algn="l"/>
              </a:tabLst>
            </a:pPr>
            <a:r>
              <a:rPr sz="1800" b="1" spc="-5" dirty="0">
                <a:latin typeface="Arial"/>
                <a:cs typeface="Arial"/>
              </a:rPr>
              <a:t>87</a:t>
            </a:r>
            <a:r>
              <a:rPr sz="1800" spc="-5" dirty="0">
                <a:latin typeface="Arial"/>
                <a:cs typeface="Arial"/>
              </a:rPr>
              <a:t>,	pp.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376-382.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 marR="5715" algn="just">
              <a:lnSpc>
                <a:spcPct val="96200"/>
              </a:lnSpc>
              <a:spcBef>
                <a:spcPts val="1345"/>
              </a:spcBef>
            </a:pPr>
            <a:r>
              <a:rPr sz="1800" spc="-5" dirty="0">
                <a:latin typeface="Arial"/>
                <a:cs typeface="Arial"/>
              </a:rPr>
              <a:t>Pfeffermann, </a:t>
            </a:r>
            <a:r>
              <a:rPr sz="1800" dirty="0">
                <a:latin typeface="Arial"/>
                <a:cs typeface="Arial"/>
              </a:rPr>
              <a:t>D., </a:t>
            </a:r>
            <a:r>
              <a:rPr sz="1800" spc="-5" dirty="0">
                <a:latin typeface="Arial"/>
                <a:cs typeface="Arial"/>
              </a:rPr>
              <a:t>Sverchkov, </a:t>
            </a:r>
            <a:r>
              <a:rPr sz="1800" dirty="0">
                <a:latin typeface="Arial"/>
                <a:cs typeface="Arial"/>
              </a:rPr>
              <a:t>M., </a:t>
            </a:r>
            <a:r>
              <a:rPr sz="1800" spc="-5" dirty="0">
                <a:latin typeface="Arial"/>
                <a:cs typeface="Arial"/>
              </a:rPr>
              <a:t>Tiller, </a:t>
            </a:r>
            <a:r>
              <a:rPr sz="1800" dirty="0">
                <a:latin typeface="Arial"/>
                <a:cs typeface="Arial"/>
              </a:rPr>
              <a:t>R., </a:t>
            </a:r>
            <a:r>
              <a:rPr sz="1800" spc="-5" dirty="0">
                <a:latin typeface="Arial"/>
                <a:cs typeface="Arial"/>
              </a:rPr>
              <a:t>and Liu, </a:t>
            </a:r>
            <a:r>
              <a:rPr sz="1800" dirty="0">
                <a:latin typeface="Arial"/>
                <a:cs typeface="Arial"/>
              </a:rPr>
              <a:t>L. </a:t>
            </a:r>
            <a:r>
              <a:rPr sz="1800" spc="-5" dirty="0">
                <a:latin typeface="Arial"/>
                <a:cs typeface="Arial"/>
              </a:rPr>
              <a:t>(2020), Model-based small </a:t>
            </a:r>
            <a:r>
              <a:rPr sz="1800" dirty="0">
                <a:latin typeface="Arial"/>
                <a:cs typeface="Arial"/>
              </a:rPr>
              <a:t>area 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estimation with no samples within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areas, by benchmarking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marginal cross-sectional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time-series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estimates,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Statistical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Theory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and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Related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Fields</a:t>
            </a:r>
            <a:r>
              <a:rPr sz="1800" spc="-5" dirty="0">
                <a:latin typeface="Arial"/>
                <a:cs typeface="Arial"/>
              </a:rPr>
              <a:t>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4</a:t>
            </a:r>
            <a:r>
              <a:rPr sz="1800" spc="-5" dirty="0">
                <a:latin typeface="Arial"/>
                <a:cs typeface="Arial"/>
              </a:rPr>
              <a:t>,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pp.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33333"/>
                </a:solidFill>
                <a:latin typeface="Arial"/>
                <a:cs typeface="Arial"/>
              </a:rPr>
              <a:t>28-42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12700" marR="8890" algn="just">
              <a:lnSpc>
                <a:spcPct val="95800"/>
              </a:lnSpc>
              <a:spcBef>
                <a:spcPts val="1165"/>
              </a:spcBef>
            </a:pPr>
            <a:r>
              <a:rPr sz="1800" spc="-5" dirty="0">
                <a:latin typeface="Arial"/>
                <a:cs typeface="Arial"/>
              </a:rPr>
              <a:t>Sverchkov, </a:t>
            </a:r>
            <a:r>
              <a:rPr sz="1800" dirty="0">
                <a:latin typeface="Arial"/>
                <a:cs typeface="Arial"/>
              </a:rPr>
              <a:t>M. </a:t>
            </a:r>
            <a:r>
              <a:rPr sz="1800" spc="-5" dirty="0">
                <a:latin typeface="Arial"/>
                <a:cs typeface="Arial"/>
              </a:rPr>
              <a:t>and Tiller, </a:t>
            </a:r>
            <a:r>
              <a:rPr sz="1800" dirty="0">
                <a:latin typeface="Arial"/>
                <a:cs typeface="Arial"/>
              </a:rPr>
              <a:t>R. </a:t>
            </a:r>
            <a:r>
              <a:rPr sz="1800" spc="-5" dirty="0">
                <a:latin typeface="Arial"/>
                <a:cs typeface="Arial"/>
              </a:rPr>
              <a:t>(2016). Calibration on partly known counts in frequency tables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with </a:t>
            </a:r>
            <a:r>
              <a:rPr sz="1800" dirty="0">
                <a:latin typeface="Arial"/>
                <a:cs typeface="Arial"/>
              </a:rPr>
              <a:t>application to real </a:t>
            </a:r>
            <a:r>
              <a:rPr sz="1800" spc="-5" dirty="0">
                <a:latin typeface="Arial"/>
                <a:cs typeface="Arial"/>
              </a:rPr>
              <a:t>data. </a:t>
            </a:r>
            <a:r>
              <a:rPr sz="1800" i="1" spc="-5" dirty="0">
                <a:latin typeface="Arial"/>
                <a:cs typeface="Arial"/>
              </a:rPr>
              <a:t>2016 </a:t>
            </a:r>
            <a:r>
              <a:rPr sz="1800" i="1" dirty="0">
                <a:latin typeface="Arial"/>
                <a:cs typeface="Arial"/>
              </a:rPr>
              <a:t>JSM Meetings, </a:t>
            </a:r>
            <a:r>
              <a:rPr sz="1800" i="1" spc="-5" dirty="0">
                <a:latin typeface="Arial"/>
                <a:cs typeface="Arial"/>
              </a:rPr>
              <a:t>Proceedings </a:t>
            </a:r>
            <a:r>
              <a:rPr sz="1800" i="1" dirty="0">
                <a:latin typeface="Arial"/>
                <a:cs typeface="Arial"/>
              </a:rPr>
              <a:t>of the </a:t>
            </a:r>
            <a:r>
              <a:rPr sz="1800" i="1" spc="-5" dirty="0">
                <a:latin typeface="Arial"/>
                <a:cs typeface="Arial"/>
              </a:rPr>
              <a:t>Section on </a:t>
            </a:r>
            <a:r>
              <a:rPr sz="1800" i="1" dirty="0">
                <a:latin typeface="Arial"/>
                <a:cs typeface="Arial"/>
              </a:rPr>
              <a:t>Survey 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Methods </a:t>
            </a:r>
            <a:r>
              <a:rPr sz="1800" i="1" dirty="0">
                <a:latin typeface="Arial"/>
                <a:cs typeface="Arial"/>
              </a:rPr>
              <a:t>Research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22090" y="4555617"/>
            <a:ext cx="3107055" cy="1071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Thank</a:t>
            </a:r>
            <a:r>
              <a:rPr sz="1800" b="1" spc="-5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AF50"/>
                </a:solidFill>
                <a:latin typeface="Arial"/>
                <a:cs typeface="Arial"/>
              </a:rPr>
              <a:t>you!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10"/>
              </a:spcBef>
            </a:pPr>
            <a:r>
              <a:rPr sz="1800" b="1" spc="-5" dirty="0">
                <a:solidFill>
                  <a:srgbClr val="00AF50"/>
                </a:solidFill>
                <a:latin typeface="Arial"/>
                <a:cs typeface="Arial"/>
                <a:hlinkClick r:id="rId4"/>
              </a:rPr>
              <a:t>Sverchkov.Michael@bls.gov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5E31F7-0817-4845-A793-BBB31C1733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8638" y="71326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8"/>
    </mc:Choice>
    <mc:Fallback xmlns="">
      <p:transition spd="slow" advTm="1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1588</Words>
  <Application>Microsoft Office PowerPoint</Application>
  <PresentationFormat>Custom</PresentationFormat>
  <Paragraphs>108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Sverchkov, Michael - BLS</dc:creator>
  <cp:lastModifiedBy>Sverchkov, Michael - BLS</cp:lastModifiedBy>
  <cp:revision>7</cp:revision>
  <dcterms:created xsi:type="dcterms:W3CDTF">2021-10-18T17:54:35Z</dcterms:created>
  <dcterms:modified xsi:type="dcterms:W3CDTF">2021-10-25T16:26:10Z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2021-10-18T00:00:00Z</vt:filetime>
  </property>
  <property fmtid="{D5CDD505-2E9C-101B-9397-08002B2CF9AE}" pid="3" name="Creator">
    <vt:lpwstr>Microsoft® Word for Microsoft 365</vt:lpwstr>
  </property>
  <property fmtid="{D5CDD505-2E9C-101B-9397-08002B2CF9AE}" pid="4" name="LastSaved">
    <vt:filetime>2021-10-18T00:00:00Z</vt:filetime>
  </property>
</Properties>
</file>